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2"/>
  </p:sldMasterIdLst>
  <p:notesMasterIdLst>
    <p:notesMasterId r:id="rId35"/>
  </p:notesMasterIdLst>
  <p:handoutMasterIdLst>
    <p:handoutMasterId r:id="rId36"/>
  </p:handoutMasterIdLst>
  <p:sldIdLst>
    <p:sldId id="274" r:id="rId3"/>
    <p:sldId id="276" r:id="rId4"/>
    <p:sldId id="439" r:id="rId5"/>
    <p:sldId id="440" r:id="rId6"/>
    <p:sldId id="413" r:id="rId7"/>
    <p:sldId id="353" r:id="rId8"/>
    <p:sldId id="414" r:id="rId9"/>
    <p:sldId id="415" r:id="rId10"/>
    <p:sldId id="416" r:id="rId11"/>
    <p:sldId id="419" r:id="rId12"/>
    <p:sldId id="417" r:id="rId13"/>
    <p:sldId id="418" r:id="rId14"/>
    <p:sldId id="420" r:id="rId15"/>
    <p:sldId id="421" r:id="rId16"/>
    <p:sldId id="422" r:id="rId17"/>
    <p:sldId id="423" r:id="rId18"/>
    <p:sldId id="402" r:id="rId19"/>
    <p:sldId id="425" r:id="rId20"/>
    <p:sldId id="427" r:id="rId21"/>
    <p:sldId id="424" r:id="rId22"/>
    <p:sldId id="426" r:id="rId23"/>
    <p:sldId id="429" r:id="rId24"/>
    <p:sldId id="430" r:id="rId25"/>
    <p:sldId id="431" r:id="rId26"/>
    <p:sldId id="432" r:id="rId27"/>
    <p:sldId id="433" r:id="rId28"/>
    <p:sldId id="435" r:id="rId29"/>
    <p:sldId id="434" r:id="rId30"/>
    <p:sldId id="436" r:id="rId31"/>
    <p:sldId id="438" r:id="rId32"/>
    <p:sldId id="437" r:id="rId33"/>
    <p:sldId id="405" r:id="rId34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709A2BE3-2D0E-4BDF-9E7B-B5B14B6C6981}">
          <p14:sldIdLst>
            <p14:sldId id="274"/>
            <p14:sldId id="276"/>
            <p14:sldId id="439"/>
            <p14:sldId id="440"/>
            <p14:sldId id="413"/>
          </p14:sldIdLst>
        </p14:section>
        <p14:section name="Java Fundamentals" id="{BC4A3995-4CED-4320-A673-95328C9C809D}">
          <p14:sldIdLst>
            <p14:sldId id="353"/>
            <p14:sldId id="414"/>
            <p14:sldId id="415"/>
          </p14:sldIdLst>
        </p14:section>
        <p14:section name="Course Details" id="{76010FE3-FB93-45C8-8B22-C51CED4BAA7C}">
          <p14:sldIdLst>
            <p14:sldId id="416"/>
            <p14:sldId id="419"/>
            <p14:sldId id="417"/>
            <p14:sldId id="418"/>
          </p14:sldIdLst>
        </p14:section>
        <p14:section name="Trainers" id="{35653B7E-D2A1-45AA-A79A-54A163175194}">
          <p14:sldIdLst>
            <p14:sldId id="420"/>
            <p14:sldId id="421"/>
            <p14:sldId id="422"/>
          </p14:sldIdLst>
        </p14:section>
        <p14:section name="Durations" id="{502C3F02-DD57-465A-9A6C-7222D5B188AA}">
          <p14:sldIdLst>
            <p14:sldId id="423"/>
            <p14:sldId id="402"/>
          </p14:sldIdLst>
        </p14:section>
        <p14:section name="Evaluation and Exam" id="{28CBCD11-A3E2-47A5-BFB5-EEF488BBB3D9}">
          <p14:sldIdLst>
            <p14:sldId id="425"/>
            <p14:sldId id="427"/>
            <p14:sldId id="424"/>
            <p14:sldId id="426"/>
          </p14:sldIdLst>
        </p14:section>
        <p14:section name="Untitled Section" id="{913CDF0D-D8D8-466C-9891-1D29E7B8E36C}">
          <p14:sldIdLst>
            <p14:sldId id="429"/>
            <p14:sldId id="430"/>
            <p14:sldId id="431"/>
            <p14:sldId id="432"/>
            <p14:sldId id="433"/>
            <p14:sldId id="435"/>
            <p14:sldId id="434"/>
          </p14:sldIdLst>
        </p14:section>
        <p14:section name="Conclusion" id="{10E03AB1-9AA8-4E86-9A64-D741901E50A2}">
          <p14:sldIdLst>
            <p14:sldId id="436"/>
            <p14:sldId id="438"/>
            <p14:sldId id="437"/>
            <p14:sldId id="40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C5871"/>
    <a:srgbClr val="F3BE60"/>
    <a:srgbClr val="492604"/>
    <a:srgbClr val="FFF0D9"/>
    <a:srgbClr val="FFA72A"/>
    <a:srgbClr val="F0F5FA"/>
    <a:srgbClr val="1A8AFA"/>
    <a:srgbClr val="0097CC"/>
    <a:srgbClr val="FDFFFF"/>
    <a:srgbClr val="603A14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368" autoAdjust="0"/>
    <p:restoredTop sz="94533" autoAdjust="0"/>
  </p:normalViewPr>
  <p:slideViewPr>
    <p:cSldViewPr>
      <p:cViewPr varScale="1">
        <p:scale>
          <a:sx n="115" d="100"/>
          <a:sy n="115" d="100"/>
        </p:scale>
        <p:origin x="126" y="120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85BAA5D-CA5C-40D6-A7A2-5C8A1FF6788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3D476-BF63-4EB8-A2B7-F7983B4200A3}">
      <dgm:prSet phldrT="[Text]" custT="1"/>
      <dgm:spPr>
        <a:solidFill>
          <a:srgbClr val="613306">
            <a:alpha val="75000"/>
          </a:srgbClr>
        </a:solidFill>
      </dgm:spPr>
      <dgm:t>
        <a:bodyPr/>
        <a:lstStyle/>
        <a:p>
          <a:r>
            <a:rPr lang="bg-BG" sz="3200" b="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/>
            </a:rPr>
            <a:t>14</a:t>
          </a:r>
          <a:r>
            <a:rPr lang="en-US" sz="3200" b="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/>
            </a:rPr>
            <a:t>-May-2018</a:t>
          </a:r>
          <a:endParaRPr lang="en-US" sz="3200" b="0" dirty="0"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04D9FCBD-183C-42D0-A13C-887C0979AB35}" type="parTrans" cxnId="{6D92071E-A22E-44B4-8268-877FE46EC97A}">
      <dgm:prSet/>
      <dgm:spPr/>
      <dgm:t>
        <a:bodyPr/>
        <a:lstStyle/>
        <a:p>
          <a:endParaRPr lang="en-US" sz="1200"/>
        </a:p>
      </dgm:t>
    </dgm:pt>
    <dgm:pt modelId="{DD2D40CF-FBE6-4C16-812B-8E87A205D391}" type="sibTrans" cxnId="{6D92071E-A22E-44B4-8268-877FE46EC97A}">
      <dgm:prSet/>
      <dgm:spPr/>
      <dgm:t>
        <a:bodyPr/>
        <a:lstStyle/>
        <a:p>
          <a:endParaRPr lang="en-US" sz="1200"/>
        </a:p>
      </dgm:t>
    </dgm:pt>
    <dgm:pt modelId="{30CEAD99-2F1C-4367-A2EA-464EED311773}">
      <dgm:prSet phldrT="[Text]" custT="1"/>
      <dgm:spPr>
        <a:solidFill>
          <a:srgbClr val="613306">
            <a:alpha val="75000"/>
          </a:srgbClr>
        </a:solidFill>
      </dgm:spPr>
      <dgm:t>
        <a:bodyPr/>
        <a:lstStyle/>
        <a:p>
          <a:r>
            <a:rPr lang="en-US" sz="3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/>
            </a:rPr>
            <a:t>11-June-2018</a:t>
          </a:r>
          <a:endParaRPr lang="en-US" sz="2400" dirty="0"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12F8E733-F17F-426F-AB99-7A65FE566EBF}" type="parTrans" cxnId="{9B46A26B-88D0-4AC4-86D4-E4814B5FFD5A}">
      <dgm:prSet/>
      <dgm:spPr/>
      <dgm:t>
        <a:bodyPr/>
        <a:lstStyle/>
        <a:p>
          <a:endParaRPr lang="en-US" sz="1200"/>
        </a:p>
      </dgm:t>
    </dgm:pt>
    <dgm:pt modelId="{40378C4F-3ACD-42F2-A659-4401764FE4A9}" type="sibTrans" cxnId="{9B46A26B-88D0-4AC4-86D4-E4814B5FFD5A}">
      <dgm:prSet/>
      <dgm:spPr/>
      <dgm:t>
        <a:bodyPr/>
        <a:lstStyle/>
        <a:p>
          <a:endParaRPr lang="en-US" sz="1200"/>
        </a:p>
      </dgm:t>
    </dgm:pt>
    <dgm:pt modelId="{CD40AB66-04D1-4E70-8FD4-76E6F31223C8}">
      <dgm:prSet phldrT="[Text]" custT="1"/>
      <dgm:spPr>
        <a:solidFill>
          <a:srgbClr val="613306">
            <a:alpha val="75000"/>
          </a:srgbClr>
        </a:solidFill>
      </dgm:spPr>
      <dgm:t>
        <a:bodyPr/>
        <a:lstStyle/>
        <a:p>
          <a:r>
            <a:rPr lang="en-US" sz="3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/>
            </a:rPr>
            <a:t>9-July-2018</a:t>
          </a:r>
          <a:endParaRPr lang="en-US" sz="2400" dirty="0">
            <a:solidFill>
              <a:srgbClr val="492604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15026EF1-4339-4F73-98E8-872C7625279D}" type="parTrans" cxnId="{2D2F0819-429D-494C-ABBB-94767FDB837F}">
      <dgm:prSet/>
      <dgm:spPr/>
      <dgm:t>
        <a:bodyPr/>
        <a:lstStyle/>
        <a:p>
          <a:endParaRPr lang="en-US" sz="1200"/>
        </a:p>
      </dgm:t>
    </dgm:pt>
    <dgm:pt modelId="{3EEAFE84-ACD3-4B25-B6B5-2C9ED2868916}" type="sibTrans" cxnId="{2D2F0819-429D-494C-ABBB-94767FDB837F}">
      <dgm:prSet/>
      <dgm:spPr/>
      <dgm:t>
        <a:bodyPr/>
        <a:lstStyle/>
        <a:p>
          <a:endParaRPr lang="en-US" sz="1200"/>
        </a:p>
      </dgm:t>
    </dgm:pt>
    <dgm:pt modelId="{92C3348B-55B3-4E1C-BE9C-A50DF17D55C9}" type="pres">
      <dgm:prSet presAssocID="{585BAA5D-CA5C-40D6-A7A2-5C8A1FF6788F}" presName="Name0" presStyleCnt="0">
        <dgm:presLayoutVars>
          <dgm:dir/>
          <dgm:animLvl val="lvl"/>
          <dgm:resizeHandles val="exact"/>
        </dgm:presLayoutVars>
      </dgm:prSet>
      <dgm:spPr/>
    </dgm:pt>
    <dgm:pt modelId="{8B62B619-23FC-44E9-8407-CBFA61A2B641}" type="pres">
      <dgm:prSet presAssocID="{4C13D476-BF63-4EB8-A2B7-F7983B4200A3}" presName="parTxOnly" presStyleLbl="node1" presStyleIdx="0" presStyleCnt="3" custScaleX="84366">
        <dgm:presLayoutVars>
          <dgm:chMax val="0"/>
          <dgm:chPref val="0"/>
          <dgm:bulletEnabled val="1"/>
        </dgm:presLayoutVars>
      </dgm:prSet>
      <dgm:spPr>
        <a:prstGeom prst="chevron">
          <a:avLst/>
        </a:prstGeom>
      </dgm:spPr>
    </dgm:pt>
    <dgm:pt modelId="{76A2F659-2B48-4358-93DB-BCCB06870F22}" type="pres">
      <dgm:prSet presAssocID="{DD2D40CF-FBE6-4C16-812B-8E87A205D391}" presName="parTxOnlySpace" presStyleCnt="0"/>
      <dgm:spPr/>
    </dgm:pt>
    <dgm:pt modelId="{23390F6A-F609-43E7-874B-E55CA7A73080}" type="pres">
      <dgm:prSet presAssocID="{30CEAD99-2F1C-4367-A2EA-464EED311773}" presName="parTxOnly" presStyleLbl="node1" presStyleIdx="1" presStyleCnt="3" custScaleX="82450">
        <dgm:presLayoutVars>
          <dgm:chMax val="0"/>
          <dgm:chPref val="0"/>
          <dgm:bulletEnabled val="1"/>
        </dgm:presLayoutVars>
      </dgm:prSet>
      <dgm:spPr>
        <a:prstGeom prst="chevron">
          <a:avLst/>
        </a:prstGeom>
      </dgm:spPr>
    </dgm:pt>
    <dgm:pt modelId="{2B288E7F-99AC-40C1-B95F-29D1A545067A}" type="pres">
      <dgm:prSet presAssocID="{40378C4F-3ACD-42F2-A659-4401764FE4A9}" presName="parTxOnlySpace" presStyleCnt="0"/>
      <dgm:spPr/>
    </dgm:pt>
    <dgm:pt modelId="{4B14980E-F608-41E3-8373-360D8B361331}" type="pres">
      <dgm:prSet presAssocID="{CD40AB66-04D1-4E70-8FD4-76E6F31223C8}" presName="parTxOnly" presStyleLbl="node1" presStyleIdx="2" presStyleCnt="3" custScaleX="82503">
        <dgm:presLayoutVars>
          <dgm:chMax val="0"/>
          <dgm:chPref val="0"/>
          <dgm:bulletEnabled val="1"/>
        </dgm:presLayoutVars>
      </dgm:prSet>
      <dgm:spPr/>
    </dgm:pt>
  </dgm:ptLst>
  <dgm:cxnLst>
    <dgm:cxn modelId="{9B46A26B-88D0-4AC4-86D4-E4814B5FFD5A}" srcId="{585BAA5D-CA5C-40D6-A7A2-5C8A1FF6788F}" destId="{30CEAD99-2F1C-4367-A2EA-464EED311773}" srcOrd="1" destOrd="0" parTransId="{12F8E733-F17F-426F-AB99-7A65FE566EBF}" sibTransId="{40378C4F-3ACD-42F2-A659-4401764FE4A9}"/>
    <dgm:cxn modelId="{2D2F0819-429D-494C-ABBB-94767FDB837F}" srcId="{585BAA5D-CA5C-40D6-A7A2-5C8A1FF6788F}" destId="{CD40AB66-04D1-4E70-8FD4-76E6F31223C8}" srcOrd="2" destOrd="0" parTransId="{15026EF1-4339-4F73-98E8-872C7625279D}" sibTransId="{3EEAFE84-ACD3-4B25-B6B5-2C9ED2868916}"/>
    <dgm:cxn modelId="{E1243425-6730-456A-9250-5D0245C005BB}" type="presOf" srcId="{CD40AB66-04D1-4E70-8FD4-76E6F31223C8}" destId="{4B14980E-F608-41E3-8373-360D8B361331}" srcOrd="0" destOrd="0" presId="urn:microsoft.com/office/officeart/2005/8/layout/chevron1"/>
    <dgm:cxn modelId="{4E5BDB20-F907-4245-985F-BCE8CC247F8E}" type="presOf" srcId="{585BAA5D-CA5C-40D6-A7A2-5C8A1FF6788F}" destId="{92C3348B-55B3-4E1C-BE9C-A50DF17D55C9}" srcOrd="0" destOrd="0" presId="urn:microsoft.com/office/officeart/2005/8/layout/chevron1"/>
    <dgm:cxn modelId="{74457C49-D530-4B67-A26F-06EC9BFB6575}" type="presOf" srcId="{30CEAD99-2F1C-4367-A2EA-464EED311773}" destId="{23390F6A-F609-43E7-874B-E55CA7A73080}" srcOrd="0" destOrd="0" presId="urn:microsoft.com/office/officeart/2005/8/layout/chevron1"/>
    <dgm:cxn modelId="{1D373CC0-FD2C-4C10-9B28-F6CD1988263E}" type="presOf" srcId="{4C13D476-BF63-4EB8-A2B7-F7983B4200A3}" destId="{8B62B619-23FC-44E9-8407-CBFA61A2B641}" srcOrd="0" destOrd="0" presId="urn:microsoft.com/office/officeart/2005/8/layout/chevron1"/>
    <dgm:cxn modelId="{6D92071E-A22E-44B4-8268-877FE46EC97A}" srcId="{585BAA5D-CA5C-40D6-A7A2-5C8A1FF6788F}" destId="{4C13D476-BF63-4EB8-A2B7-F7983B4200A3}" srcOrd="0" destOrd="0" parTransId="{04D9FCBD-183C-42D0-A13C-887C0979AB35}" sibTransId="{DD2D40CF-FBE6-4C16-812B-8E87A205D391}"/>
    <dgm:cxn modelId="{D3F6C682-9991-4EAB-97D5-5C68C72B42C6}" type="presParOf" srcId="{92C3348B-55B3-4E1C-BE9C-A50DF17D55C9}" destId="{8B62B619-23FC-44E9-8407-CBFA61A2B641}" srcOrd="0" destOrd="0" presId="urn:microsoft.com/office/officeart/2005/8/layout/chevron1"/>
    <dgm:cxn modelId="{D615F5C5-4176-4E42-A066-8CF48FD599EE}" type="presParOf" srcId="{92C3348B-55B3-4E1C-BE9C-A50DF17D55C9}" destId="{76A2F659-2B48-4358-93DB-BCCB06870F22}" srcOrd="1" destOrd="0" presId="urn:microsoft.com/office/officeart/2005/8/layout/chevron1"/>
    <dgm:cxn modelId="{0100EEEE-10BB-47F3-8456-70DA4B7E3AE1}" type="presParOf" srcId="{92C3348B-55B3-4E1C-BE9C-A50DF17D55C9}" destId="{23390F6A-F609-43E7-874B-E55CA7A73080}" srcOrd="2" destOrd="0" presId="urn:microsoft.com/office/officeart/2005/8/layout/chevron1"/>
    <dgm:cxn modelId="{1627410A-C0DF-4853-BCB5-A63174E50452}" type="presParOf" srcId="{92C3348B-55B3-4E1C-BE9C-A50DF17D55C9}" destId="{2B288E7F-99AC-40C1-B95F-29D1A545067A}" srcOrd="3" destOrd="0" presId="urn:microsoft.com/office/officeart/2005/8/layout/chevron1"/>
    <dgm:cxn modelId="{59C8B749-3712-4B02-B93E-2A164C3EBB6E}" type="presParOf" srcId="{92C3348B-55B3-4E1C-BE9C-A50DF17D55C9}" destId="{4B14980E-F608-41E3-8373-360D8B361331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62B619-23FC-44E9-8407-CBFA61A2B641}">
      <dsp:nvSpPr>
        <dsp:cNvPr id="0" name=""/>
        <dsp:cNvSpPr/>
      </dsp:nvSpPr>
      <dsp:spPr>
        <a:xfrm>
          <a:off x="489" y="0"/>
          <a:ext cx="4071048" cy="1110492"/>
        </a:xfrm>
        <a:prstGeom prst="chevron">
          <a:avLst/>
        </a:prstGeom>
        <a:solidFill>
          <a:srgbClr val="613306">
            <a:alpha val="75000"/>
          </a:srgb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42672" rIns="42672" bIns="42672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bg-BG" sz="3200" b="0" kern="1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/>
            </a:rPr>
            <a:t>14</a:t>
          </a:r>
          <a:r>
            <a:rPr lang="en-US" sz="3200" b="0" kern="1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/>
            </a:rPr>
            <a:t>-May-2018</a:t>
          </a:r>
          <a:endParaRPr lang="en-US" sz="3200" b="0" kern="1200" dirty="0"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555735" y="0"/>
        <a:ext cx="2960556" cy="1110492"/>
      </dsp:txXfrm>
    </dsp:sp>
    <dsp:sp modelId="{23390F6A-F609-43E7-874B-E55CA7A73080}">
      <dsp:nvSpPr>
        <dsp:cNvPr id="0" name=""/>
        <dsp:cNvSpPr/>
      </dsp:nvSpPr>
      <dsp:spPr>
        <a:xfrm>
          <a:off x="3588992" y="0"/>
          <a:ext cx="3978592" cy="1110492"/>
        </a:xfrm>
        <a:prstGeom prst="chevron">
          <a:avLst/>
        </a:prstGeom>
        <a:solidFill>
          <a:srgbClr val="613306">
            <a:alpha val="75000"/>
          </a:srgb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42672" rIns="42672" bIns="42672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/>
            </a:rPr>
            <a:t>11-June-2018</a:t>
          </a:r>
          <a:endParaRPr lang="en-US" sz="2400" kern="1200" dirty="0"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4144238" y="0"/>
        <a:ext cx="2868100" cy="1110492"/>
      </dsp:txXfrm>
    </dsp:sp>
    <dsp:sp modelId="{4B14980E-F608-41E3-8373-360D8B361331}">
      <dsp:nvSpPr>
        <dsp:cNvPr id="0" name=""/>
        <dsp:cNvSpPr/>
      </dsp:nvSpPr>
      <dsp:spPr>
        <a:xfrm>
          <a:off x="7085038" y="0"/>
          <a:ext cx="3981150" cy="1110492"/>
        </a:xfrm>
        <a:prstGeom prst="chevron">
          <a:avLst/>
        </a:prstGeom>
        <a:solidFill>
          <a:srgbClr val="613306">
            <a:alpha val="75000"/>
          </a:srgb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42672" rIns="42672" bIns="42672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/>
            </a:rPr>
            <a:t>9-July-2018</a:t>
          </a:r>
          <a:endParaRPr lang="en-US" sz="2400" kern="1200" dirty="0">
            <a:solidFill>
              <a:srgbClr val="492604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7640284" y="0"/>
        <a:ext cx="2870658" cy="111049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5/14/2018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5/14/2018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1515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70693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32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16301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7497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9356179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3577316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0668168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76933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56801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1314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30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56562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acebook.com/SoftwareUniversity" TargetMode="External"/><Relationship Id="rId13" Type="http://schemas.openxmlformats.org/officeDocument/2006/relationships/image" Target="../media/image3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judge.softuni.bg/" TargetMode="External"/><Relationship Id="rId12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forum.softuni.bg/" TargetMode="External"/><Relationship Id="rId11" Type="http://schemas.openxmlformats.org/officeDocument/2006/relationships/hyperlink" Target="http://www.introprogramming.info/" TargetMode="External"/><Relationship Id="rId5" Type="http://schemas.openxmlformats.org/officeDocument/2006/relationships/hyperlink" Target="http://www.nakov.com/" TargetMode="External"/><Relationship Id="rId10" Type="http://schemas.openxmlformats.org/officeDocument/2006/relationships/hyperlink" Target="http://www.youtube.com/SoftwareUniversity" TargetMode="External"/><Relationship Id="rId4" Type="http://schemas.openxmlformats.org/officeDocument/2006/relationships/hyperlink" Target="http://softuni.org/" TargetMode="External"/><Relationship Id="rId9" Type="http://schemas.openxmlformats.org/officeDocument/2006/relationships/hyperlink" Target="https://twitter.com/softunibg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5/14/2018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1D88274-EADB-4D91-A3FA-46509D5A9E4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2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2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AA3D92-3261-477D-B938-027C7E7C28C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3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4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5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6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7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8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9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0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1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67714">
            <a:off x="504277" y="2018007"/>
            <a:ext cx="2849278" cy="3305665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99F432C-DAEA-400E-A53E-57A9FB8885FB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9883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5/14/2018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68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7.png"/><Relationship Id="rId4" Type="http://schemas.openxmlformats.org/officeDocument/2006/relationships/hyperlink" Target="http://creativecommons.org/licenses/by-nc-sa/4.0/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g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://softuni.bg/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://judge.softuni.bg/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jpeg"/><Relationship Id="rId7" Type="http://schemas.openxmlformats.org/officeDocument/2006/relationships/image" Target="../media/image44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3.png"/><Relationship Id="rId11" Type="http://schemas.openxmlformats.org/officeDocument/2006/relationships/image" Target="../media/image48.png"/><Relationship Id="rId5" Type="http://schemas.openxmlformats.org/officeDocument/2006/relationships/image" Target="../media/image42.pn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hyperlink" Target="https://softuni.bg/users/profile/show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jpe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acebook.com/groups/SoftUniTechModuleJanuary2018" TargetMode="External"/><Relationship Id="rId3" Type="http://schemas.openxmlformats.org/officeDocument/2006/relationships/hyperlink" Target="https://softuni.bg/trainings/1975/java-advanced-may-2018" TargetMode="External"/><Relationship Id="rId7" Type="http://schemas.openxmlformats.org/officeDocument/2006/relationships/hyperlink" Target="https://softuni.bg/forum/categories/7/java-advanced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Relationship Id="rId9" Type="http://schemas.openxmlformats.org/officeDocument/2006/relationships/hyperlink" Target="https://www.facebook.com/groups/SoftUniJavaFundamentalsMay2018/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hyperlink" Target="https://softuni.bg/trainings/1975/java-advanced-may-2018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hyperlink" Target="http://www.introprogramming.info/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hyperlink" Target="http://www.softuni.bg/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58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hyperlink" Target="http://www.indeavr.com/" TargetMode="External"/><Relationship Id="rId3" Type="http://schemas.openxmlformats.org/officeDocument/2006/relationships/hyperlink" Target="http://www.infragistics.com/" TargetMode="External"/><Relationship Id="rId7" Type="http://schemas.openxmlformats.org/officeDocument/2006/relationships/hyperlink" Target="https://www.superhosting.bg/" TargetMode="External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hyperlink" Target="http://xs-software.com/" TargetMode="External"/><Relationship Id="rId5" Type="http://schemas.openxmlformats.org/officeDocument/2006/relationships/hyperlink" Target="http://www.softwaregroup-bg.com/" TargetMode="External"/><Relationship Id="rId10" Type="http://schemas.openxmlformats.org/officeDocument/2006/relationships/image" Target="../media/image17.png"/><Relationship Id="rId4" Type="http://schemas.openxmlformats.org/officeDocument/2006/relationships/image" Target="../media/image14.png"/><Relationship Id="rId9" Type="http://schemas.openxmlformats.org/officeDocument/2006/relationships/hyperlink" Target="https://netpeak.net/" TargetMode="External"/><Relationship Id="rId14" Type="http://schemas.openxmlformats.org/officeDocument/2006/relationships/image" Target="../media/image19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uperhosting.bg/" TargetMode="External"/><Relationship Id="rId13" Type="http://schemas.openxmlformats.org/officeDocument/2006/relationships/image" Target="../media/image60.png"/><Relationship Id="rId18" Type="http://schemas.openxmlformats.org/officeDocument/2006/relationships/image" Target="../media/image63.png"/><Relationship Id="rId26" Type="http://schemas.openxmlformats.org/officeDocument/2006/relationships/image" Target="../media/image25.png"/><Relationship Id="rId3" Type="http://schemas.openxmlformats.org/officeDocument/2006/relationships/hyperlink" Target="https://softuni.bg/courses/programming-fundamentals" TargetMode="External"/><Relationship Id="rId21" Type="http://schemas.openxmlformats.org/officeDocument/2006/relationships/hyperlink" Target="http://www.telenor.bg/" TargetMode="External"/><Relationship Id="rId7" Type="http://schemas.openxmlformats.org/officeDocument/2006/relationships/image" Target="../media/image59.png"/><Relationship Id="rId12" Type="http://schemas.openxmlformats.org/officeDocument/2006/relationships/hyperlink" Target="http://xs-software.com/" TargetMode="External"/><Relationship Id="rId17" Type="http://schemas.openxmlformats.org/officeDocument/2006/relationships/image" Target="../media/image62.png"/><Relationship Id="rId25" Type="http://schemas.openxmlformats.org/officeDocument/2006/relationships/hyperlink" Target="http://smartit.bg/" TargetMode="External"/><Relationship Id="rId2" Type="http://schemas.openxmlformats.org/officeDocument/2006/relationships/notesSlide" Target="../notesSlides/notesSlide9.xml"/><Relationship Id="rId16" Type="http://schemas.openxmlformats.org/officeDocument/2006/relationships/hyperlink" Target="https://aeternity.com/" TargetMode="External"/><Relationship Id="rId20" Type="http://schemas.openxmlformats.org/officeDocument/2006/relationships/image" Target="../media/image64.jpeg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www.softwaregroup-bg.com/" TargetMode="External"/><Relationship Id="rId11" Type="http://schemas.openxmlformats.org/officeDocument/2006/relationships/image" Target="../media/image17.png"/><Relationship Id="rId24" Type="http://schemas.openxmlformats.org/officeDocument/2006/relationships/image" Target="../media/image66.png"/><Relationship Id="rId5" Type="http://schemas.openxmlformats.org/officeDocument/2006/relationships/image" Target="../media/image14.png"/><Relationship Id="rId15" Type="http://schemas.openxmlformats.org/officeDocument/2006/relationships/image" Target="../media/image61.png"/><Relationship Id="rId23" Type="http://schemas.openxmlformats.org/officeDocument/2006/relationships/hyperlink" Target="https://www.sbtech.com/" TargetMode="External"/><Relationship Id="rId10" Type="http://schemas.openxmlformats.org/officeDocument/2006/relationships/hyperlink" Target="https://netpeak.net/" TargetMode="External"/><Relationship Id="rId19" Type="http://schemas.openxmlformats.org/officeDocument/2006/relationships/hyperlink" Target="https://www.liebherr.com/en/deu/start/start-page.html" TargetMode="External"/><Relationship Id="rId4" Type="http://schemas.openxmlformats.org/officeDocument/2006/relationships/hyperlink" Target="http://www.infragistics.com/" TargetMode="External"/><Relationship Id="rId9" Type="http://schemas.openxmlformats.org/officeDocument/2006/relationships/image" Target="../media/image16.png"/><Relationship Id="rId14" Type="http://schemas.openxmlformats.org/officeDocument/2006/relationships/hyperlink" Target="http://www.indeavr.com/" TargetMode="External"/><Relationship Id="rId22" Type="http://schemas.openxmlformats.org/officeDocument/2006/relationships/image" Target="../media/image6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hyperlink" Target="http://www.facebook.com/SoftwareUniversity" TargetMode="External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67.png"/><Relationship Id="rId12" Type="http://schemas.openxmlformats.org/officeDocument/2006/relationships/image" Target="../media/image7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70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69.png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6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://www.telenor.bg/" TargetMode="External"/><Relationship Id="rId13" Type="http://schemas.openxmlformats.org/officeDocument/2006/relationships/image" Target="../media/image25.png"/><Relationship Id="rId3" Type="http://schemas.openxmlformats.org/officeDocument/2006/relationships/hyperlink" Target="https://aeternity.com/" TargetMode="External"/><Relationship Id="rId7" Type="http://schemas.openxmlformats.org/officeDocument/2006/relationships/image" Target="../media/image22.jpeg"/><Relationship Id="rId12" Type="http://schemas.openxmlformats.org/officeDocument/2006/relationships/hyperlink" Target="http://smartit.bg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liebherr.com/en/deu/start/start-page.html" TargetMode="External"/><Relationship Id="rId11" Type="http://schemas.openxmlformats.org/officeDocument/2006/relationships/image" Target="../media/image24.png"/><Relationship Id="rId5" Type="http://schemas.openxmlformats.org/officeDocument/2006/relationships/image" Target="../media/image21.png"/><Relationship Id="rId10" Type="http://schemas.openxmlformats.org/officeDocument/2006/relationships/hyperlink" Target="https://www.sbtech.com/" TargetMode="External"/><Relationship Id="rId4" Type="http://schemas.openxmlformats.org/officeDocument/2006/relationships/image" Target="../media/image20.png"/><Relationship Id="rId9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579812" y="457200"/>
            <a:ext cx="7910299" cy="1476352"/>
          </a:xfrm>
        </p:spPr>
        <p:txBody>
          <a:bodyPr/>
          <a:lstStyle/>
          <a:p>
            <a:r>
              <a:rPr lang="en-US" dirty="0"/>
              <a:t>Java Advanced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579812" y="1965299"/>
            <a:ext cx="7910299" cy="1311301"/>
          </a:xfrm>
        </p:spPr>
        <p:txBody>
          <a:bodyPr>
            <a:normAutofit/>
          </a:bodyPr>
          <a:lstStyle/>
          <a:p>
            <a:r>
              <a:rPr lang="en-US" dirty="0"/>
              <a:t>Course Introduction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684212" y="4583300"/>
            <a:ext cx="3187613" cy="525135"/>
          </a:xfrm>
        </p:spPr>
        <p:txBody>
          <a:bodyPr/>
          <a:lstStyle/>
          <a:p>
            <a:r>
              <a:rPr lang="en-US" dirty="0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84213" y="5053199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684212" y="5499803"/>
            <a:ext cx="3187613" cy="363552"/>
          </a:xfrm>
        </p:spPr>
        <p:txBody>
          <a:bodyPr/>
          <a:lstStyle/>
          <a:p>
            <a:r>
              <a:rPr lang="en-US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684212" y="5840965"/>
            <a:ext cx="3187613" cy="331235"/>
          </a:xfrm>
        </p:spPr>
        <p:txBody>
          <a:bodyPr/>
          <a:lstStyle/>
          <a:p>
            <a:r>
              <a:rPr lang="en-US" dirty="0">
                <a:hlinkClick r:id="rId3"/>
              </a:rPr>
              <a:t>http://softuni.bg</a:t>
            </a:r>
            <a:endParaRPr lang="en-US" dirty="0"/>
          </a:p>
        </p:txBody>
      </p:sp>
      <p:pic>
        <p:nvPicPr>
          <p:cNvPr id="1028" name="Picture 4" title="CC-BY-NC-SA License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5783" y="3219091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sp>
        <p:nvSpPr>
          <p:cNvPr id="15" name="TextBox 14"/>
          <p:cNvSpPr txBox="1"/>
          <p:nvPr/>
        </p:nvSpPr>
        <p:spPr>
          <a:xfrm rot="576164">
            <a:off x="5007373" y="3320020"/>
            <a:ext cx="1494640" cy="7201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Java</a:t>
            </a:r>
          </a:p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Advanced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C0D3D29C-BAF5-4006-8125-0CCBDDF50E6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430" y="2496257"/>
            <a:ext cx="2212117" cy="55174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9EDAB68-3787-4615-BBA2-C1A8F5FC8D56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50162" y="3733800"/>
            <a:ext cx="2253081" cy="24384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6411" y="2285999"/>
            <a:ext cx="4953001" cy="4953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/>
              <a:t>Java is Everywhere</a:t>
            </a:r>
            <a:endParaRPr lang="bg-BG" sz="3200" dirty="0"/>
          </a:p>
          <a:p>
            <a:r>
              <a:rPr lang="en-US" sz="3200" dirty="0"/>
              <a:t>Wonderful Community Support</a:t>
            </a:r>
            <a:endParaRPr lang="bg-BG" sz="3200" dirty="0"/>
          </a:p>
          <a:p>
            <a:r>
              <a:rPr lang="en-US" sz="3200" dirty="0"/>
              <a:t>Java is Platform Independent</a:t>
            </a:r>
          </a:p>
          <a:p>
            <a:r>
              <a:rPr lang="en-US" sz="3200" dirty="0"/>
              <a:t>Excellent documentation support - </a:t>
            </a:r>
            <a:r>
              <a:rPr lang="en-US" sz="3200" noProof="1"/>
              <a:t>Javadocs</a:t>
            </a:r>
          </a:p>
          <a:p>
            <a:r>
              <a:rPr lang="en-US" sz="3200" dirty="0"/>
              <a:t>Java is FREE</a:t>
            </a:r>
            <a:endParaRPr lang="bg-BG" sz="3200" dirty="0"/>
          </a:p>
          <a:p>
            <a:r>
              <a:rPr lang="en-US" sz="3200" dirty="0"/>
              <a:t>Great collection of Open Source libraries</a:t>
            </a:r>
          </a:p>
          <a:p>
            <a:r>
              <a:rPr lang="en-US" sz="3200" dirty="0"/>
              <a:t>Java has Rich API</a:t>
            </a:r>
          </a:p>
          <a:p>
            <a:endParaRPr lang="en-US" b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Objective</a:t>
            </a:r>
          </a:p>
        </p:txBody>
      </p:sp>
    </p:spTree>
    <p:extLst>
      <p:ext uri="{BB962C8B-B14F-4D97-AF65-F5344CB8AC3E}">
        <p14:creationId xmlns:p14="http://schemas.microsoft.com/office/powerpoint/2010/main" val="2221655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 Advanced – Course Program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90413" y="1151120"/>
            <a:ext cx="11804822" cy="5486035"/>
          </a:xfrm>
        </p:spPr>
        <p:txBody>
          <a:bodyPr>
            <a:noAutofit/>
          </a:bodyPr>
          <a:lstStyle/>
          <a:p>
            <a:pPr marL="517525" indent="-517525">
              <a:lnSpc>
                <a:spcPct val="120000"/>
              </a:lnSpc>
              <a:buFont typeface="+mj-lt"/>
              <a:buAutoNum type="arabicPeriod"/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Course Introduction </a:t>
            </a:r>
            <a:r>
              <a:rPr lang="en-US" sz="3200" dirty="0"/>
              <a:t>– Course Program, Trainers, Exams, Resources</a:t>
            </a:r>
          </a:p>
          <a:p>
            <a:pPr marL="517525" indent="-517525">
              <a:lnSpc>
                <a:spcPct val="120000"/>
              </a:lnSpc>
              <a:buFont typeface="+mj-lt"/>
              <a:buAutoNum type="arabicPeriod"/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Java Intro</a:t>
            </a:r>
            <a:r>
              <a:rPr lang="en-US" sz="3200" dirty="0"/>
              <a:t> – Basic Syntax</a:t>
            </a:r>
          </a:p>
          <a:p>
            <a:pPr marL="517525" indent="-517525">
              <a:lnSpc>
                <a:spcPct val="120000"/>
              </a:lnSpc>
              <a:buFont typeface="+mj-lt"/>
              <a:buAutoNum type="arabicPeriod"/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Linear Data Structures</a:t>
            </a:r>
            <a:r>
              <a:rPr lang="en-US" sz="3200" dirty="0"/>
              <a:t> – Arrays, Matrices, Stacks and Queues</a:t>
            </a:r>
          </a:p>
          <a:p>
            <a:pPr marL="517525" indent="-517525">
              <a:lnSpc>
                <a:spcPct val="120000"/>
              </a:lnSpc>
              <a:buFont typeface="+mj-lt"/>
              <a:buAutoNum type="arabicPeriod"/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Sets and Maps</a:t>
            </a:r>
            <a:r>
              <a:rPr lang="en-US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32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– </a:t>
            </a:r>
            <a:r>
              <a:rPr lang="en-US" sz="3200" dirty="0"/>
              <a:t>Overview and basic operations. Different implementations</a:t>
            </a:r>
          </a:p>
          <a:p>
            <a:pPr marL="517525" indent="-517525">
              <a:lnSpc>
                <a:spcPct val="120000"/>
              </a:lnSpc>
              <a:buFont typeface="+mj-lt"/>
              <a:buAutoNum type="arabicPeriod"/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Files and Directories </a:t>
            </a:r>
            <a:r>
              <a:rPr lang="en-US" sz="3200" dirty="0"/>
              <a:t>– </a:t>
            </a:r>
            <a:r>
              <a:rPr lang="en-US" dirty="0"/>
              <a:t>File open, File write, File close - texts</a:t>
            </a:r>
            <a:endParaRPr lang="en-US" sz="3200" dirty="0"/>
          </a:p>
          <a:p>
            <a:pPr marL="517525" indent="-517525">
              <a:lnSpc>
                <a:spcPct val="120000"/>
              </a:lnSpc>
              <a:buFont typeface="+mj-lt"/>
              <a:buAutoNum type="arabicPeriod"/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String Processing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453552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 Advanced – Course Program (2)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90413" y="1151120"/>
            <a:ext cx="11804822" cy="5486035"/>
          </a:xfrm>
        </p:spPr>
        <p:txBody>
          <a:bodyPr>
            <a:noAutofit/>
          </a:bodyPr>
          <a:lstStyle/>
          <a:p>
            <a:pPr marL="517525" indent="-517525">
              <a:lnSpc>
                <a:spcPct val="120000"/>
              </a:lnSpc>
              <a:buFont typeface="+mj-lt"/>
              <a:buAutoNum type="arabicPeriod" startAt="7"/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Functional Programming </a:t>
            </a:r>
            <a:r>
              <a:rPr lang="en-US" sz="3200" dirty="0"/>
              <a:t>– Functions, Function types (delegates, predicates, consumers), Lambda code formatting</a:t>
            </a:r>
          </a:p>
          <a:p>
            <a:pPr marL="517525" indent="-517525">
              <a:lnSpc>
                <a:spcPct val="120000"/>
              </a:lnSpc>
              <a:buFont typeface="+mj-lt"/>
              <a:buAutoNum type="arabicPeriod" startAt="7"/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Build-In Query Methods – Stream API</a:t>
            </a:r>
            <a:r>
              <a:rPr lang="en-US" sz="3200" dirty="0"/>
              <a:t> – Introducing Stream API - advanced Stream methods (grouping, </a:t>
            </a:r>
            <a:r>
              <a:rPr lang="en-US" sz="3200" noProof="1"/>
              <a:t>flatMap</a:t>
            </a:r>
            <a:r>
              <a:rPr lang="en-US" sz="3200" dirty="0"/>
              <a:t>, ...)</a:t>
            </a:r>
          </a:p>
          <a:p>
            <a:pPr marL="517525" indent="-517525">
              <a:lnSpc>
                <a:spcPct val="120000"/>
              </a:lnSpc>
              <a:buFont typeface="+mj-lt"/>
              <a:buAutoNum type="arabicPeriod" startAt="7"/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Exam Preparation</a:t>
            </a:r>
            <a:r>
              <a:rPr lang="en-US" sz="3200" dirty="0"/>
              <a:t> – Solving practical exam problems – 2 Times</a:t>
            </a:r>
          </a:p>
          <a:p>
            <a:pPr marL="517525" indent="-517525">
              <a:lnSpc>
                <a:spcPct val="120000"/>
              </a:lnSpc>
              <a:buFont typeface="+mj-lt"/>
              <a:buAutoNum type="arabicPeriod" startAt="7"/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Practical Exam </a:t>
            </a:r>
            <a:r>
              <a:rPr lang="en-US" sz="32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– </a:t>
            </a:r>
            <a:r>
              <a:rPr lang="en-US" sz="3200" dirty="0"/>
              <a:t>4 Problems for 6 Hours</a:t>
            </a:r>
          </a:p>
        </p:txBody>
      </p:sp>
    </p:spTree>
    <p:extLst>
      <p:ext uri="{BB962C8B-B14F-4D97-AF65-F5344CB8AC3E}">
        <p14:creationId xmlns:p14="http://schemas.microsoft.com/office/powerpoint/2010/main" val="1152745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5" name="Picture 4" descr="A close up of a toy&#10;&#10;Description generated with high confidence">
            <a:extLst>
              <a:ext uri="{FF2B5EF4-FFF2-40B4-BE49-F238E27FC236}">
                <a16:creationId xmlns:a16="http://schemas.microsoft.com/office/drawing/2014/main" id="{878C05D6-CF25-4865-A56B-C5D53C10069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4984" y="914400"/>
            <a:ext cx="4402000" cy="4402000"/>
          </a:xfrm>
          <a:prstGeom prst="rect">
            <a:avLst/>
          </a:prstGeom>
        </p:spPr>
      </p:pic>
      <p:sp>
        <p:nvSpPr>
          <p:cNvPr id="6" name="Title 4"/>
          <p:cNvSpPr>
            <a:spLocks noGrp="1"/>
          </p:cNvSpPr>
          <p:nvPr>
            <p:ph type="title"/>
          </p:nvPr>
        </p:nvSpPr>
        <p:spPr>
          <a:xfrm>
            <a:off x="1626748" y="5580200"/>
            <a:ext cx="8938472" cy="820600"/>
          </a:xfrm>
        </p:spPr>
        <p:txBody>
          <a:bodyPr/>
          <a:lstStyle/>
          <a:p>
            <a:pPr algn="ctr"/>
            <a:r>
              <a:rPr lang="en-US" dirty="0"/>
              <a:t>The Trainers Team</a:t>
            </a:r>
          </a:p>
        </p:txBody>
      </p:sp>
    </p:spTree>
    <p:extLst>
      <p:ext uri="{BB962C8B-B14F-4D97-AF65-F5344CB8AC3E}">
        <p14:creationId xmlns:p14="http://schemas.microsoft.com/office/powerpoint/2010/main" val="24027252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684521"/>
            <a:ext cx="7504199" cy="4792479"/>
          </a:xfrm>
        </p:spPr>
        <p:txBody>
          <a:bodyPr>
            <a:normAutofit/>
          </a:bodyPr>
          <a:lstStyle/>
          <a:p>
            <a:r>
              <a:rPr lang="en-US" sz="3600" dirty="0"/>
              <a:t>Developer @ </a:t>
            </a:r>
            <a:r>
              <a:rPr lang="en-US" sz="3600" dirty="0" err="1"/>
              <a:t>Musala</a:t>
            </a:r>
            <a:r>
              <a:rPr lang="en-US" sz="3600" dirty="0"/>
              <a:t> Soft.</a:t>
            </a:r>
          </a:p>
          <a:p>
            <a:r>
              <a:rPr lang="en-US" sz="3600" dirty="0"/>
              <a:t>Experienced Technical Trainer</a:t>
            </a:r>
            <a:endParaRPr lang="en-US" sz="3600" noProof="1"/>
          </a:p>
          <a:p>
            <a:r>
              <a:rPr lang="en-GB" sz="3600" noProof="1"/>
              <a:t>Passionate about </a:t>
            </a:r>
            <a:r>
              <a:rPr lang="en-US" sz="3600" dirty="0"/>
              <a:t>Java Development</a:t>
            </a:r>
          </a:p>
          <a:p>
            <a:r>
              <a:rPr lang="en-GB" sz="3600" noProof="1"/>
              <a:t>Top performing student @ SoftUni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Ivo </a:t>
            </a:r>
            <a:r>
              <a:rPr lang="en-US" dirty="0" err="1"/>
              <a:t>Hristov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274D65-6230-4993-B3AC-DAD7B66509C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75612" y="1752600"/>
            <a:ext cx="3368230" cy="37338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5897744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608321"/>
            <a:ext cx="7504199" cy="3725679"/>
          </a:xfrm>
        </p:spPr>
        <p:txBody>
          <a:bodyPr>
            <a:normAutofit/>
          </a:bodyPr>
          <a:lstStyle/>
          <a:p>
            <a:r>
              <a:rPr lang="en-US" sz="3600" dirty="0"/>
              <a:t>Developer @ Glitch Ltd</a:t>
            </a:r>
          </a:p>
          <a:p>
            <a:r>
              <a:rPr lang="en-US" sz="3600" dirty="0"/>
              <a:t>Experienced Technical Trainer</a:t>
            </a:r>
          </a:p>
          <a:p>
            <a:r>
              <a:rPr lang="en-GB" sz="3600" noProof="1"/>
              <a:t>Interested in Java and </a:t>
            </a:r>
            <a:r>
              <a:rPr lang="en-GB" sz="3600" noProof="1"/>
              <a:t>JavaScript</a:t>
            </a:r>
            <a:endParaRPr lang="en-GB" sz="3600" noProof="1"/>
          </a:p>
          <a:p>
            <a:r>
              <a:rPr lang="en-US" sz="3600" dirty="0"/>
              <a:t>Top </a:t>
            </a:r>
            <a:r>
              <a:rPr lang="en-GB" sz="3600" noProof="1"/>
              <a:t>performing student @ SoftUni</a:t>
            </a:r>
          </a:p>
          <a:p>
            <a:endParaRPr lang="en-US" sz="36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Hristo</a:t>
            </a:r>
            <a:r>
              <a:rPr lang="en-US" dirty="0"/>
              <a:t> </a:t>
            </a:r>
            <a:r>
              <a:rPr lang="en-US" dirty="0" err="1"/>
              <a:t>Skipernov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5612" y="1676400"/>
            <a:ext cx="3429000" cy="3429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9204750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Lessons</a:t>
            </a:r>
            <a:r>
              <a:rPr lang="en-US" sz="3600" dirty="0"/>
              <a:t>: ~30 hours (onsite + videos)</a:t>
            </a:r>
          </a:p>
          <a:p>
            <a:pPr>
              <a:lnSpc>
                <a:spcPct val="120000"/>
              </a:lnSpc>
            </a:pPr>
            <a:r>
              <a:rPr lang="en-US" sz="3600" dirty="0"/>
              <a:t>Practical </a:t>
            </a: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exercises</a:t>
            </a:r>
            <a:r>
              <a:rPr lang="en-US" sz="3600" dirty="0"/>
              <a:t> (in class): ~40 hours</a:t>
            </a:r>
          </a:p>
          <a:p>
            <a:pPr>
              <a:lnSpc>
                <a:spcPct val="120000"/>
              </a:lnSpc>
            </a:pPr>
            <a:r>
              <a:rPr lang="en-US" sz="3600" dirty="0"/>
              <a:t>Exam </a:t>
            </a: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preparation</a:t>
            </a:r>
            <a:r>
              <a:rPr lang="en-US" sz="3600" dirty="0"/>
              <a:t>: 2*4 hours</a:t>
            </a:r>
          </a:p>
          <a:p>
            <a:pPr>
              <a:lnSpc>
                <a:spcPct val="120000"/>
              </a:lnSpc>
            </a:pP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Exam</a:t>
            </a:r>
            <a:r>
              <a:rPr lang="en-US" sz="3600" dirty="0"/>
              <a:t>: 6 hours</a:t>
            </a:r>
          </a:p>
          <a:p>
            <a:pPr>
              <a:lnSpc>
                <a:spcPct val="120000"/>
              </a:lnSpc>
            </a:pPr>
            <a:r>
              <a:rPr lang="en-US" sz="3600" dirty="0"/>
              <a:t>Schedule: May –</a:t>
            </a:r>
            <a:r>
              <a:rPr lang="en-GB" sz="3600" dirty="0"/>
              <a:t>June</a:t>
            </a:r>
            <a:r>
              <a:rPr lang="en-US" sz="3600" dirty="0"/>
              <a:t> 201</a:t>
            </a:r>
            <a:r>
              <a:rPr lang="en-GB" sz="3600" dirty="0"/>
              <a:t>8</a:t>
            </a:r>
            <a:endParaRPr lang="en-US" sz="3600" dirty="0"/>
          </a:p>
          <a:p>
            <a:pPr>
              <a:lnSpc>
                <a:spcPct val="120000"/>
              </a:lnSpc>
            </a:pPr>
            <a:r>
              <a:rPr lang="en-US" sz="3600" dirty="0"/>
              <a:t>Exam date: </a:t>
            </a: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11 June 2018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Duration – Java Advanced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78E31E-907D-4682-B0A2-59B5BEB4CC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8012" y="3048000"/>
            <a:ext cx="2888293" cy="3040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11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EC3D611-83A9-4DFF-BD0D-AE6061924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BBA88C-C72C-46FC-B1CD-F9B946D90B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course assignments require to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search in Internet</a:t>
            </a:r>
          </a:p>
          <a:p>
            <a:pPr lvl="1"/>
            <a:r>
              <a:rPr lang="en-US" dirty="0"/>
              <a:t>This is an important part of the learning process</a:t>
            </a:r>
          </a:p>
          <a:p>
            <a:pPr lvl="1"/>
            <a:r>
              <a:rPr lang="en-US" dirty="0"/>
              <a:t>Some exercises intentionally have no hints</a:t>
            </a:r>
          </a:p>
          <a:p>
            <a:pPr>
              <a:spcBef>
                <a:spcPts val="1800"/>
              </a:spcBef>
            </a:pPr>
            <a:r>
              <a:rPr lang="en-US" dirty="0"/>
              <a:t>Learn to find solutions!</a:t>
            </a:r>
          </a:p>
          <a:p>
            <a:pPr lvl="1"/>
            <a:r>
              <a:rPr lang="en-US" dirty="0"/>
              <a:t>Software development includes</a:t>
            </a:r>
            <a:br>
              <a:rPr lang="en-US" dirty="0"/>
            </a:b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everyday searching and learning</a:t>
            </a:r>
          </a:p>
          <a:p>
            <a:pPr lvl="1"/>
            <a:r>
              <a:rPr lang="en-US" dirty="0"/>
              <a:t>No excuses, just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learn to study</a:t>
            </a:r>
            <a:r>
              <a:rPr lang="en-US" dirty="0"/>
              <a:t>!</a:t>
            </a:r>
          </a:p>
          <a:p>
            <a:pPr lvl="1"/>
            <a:r>
              <a:rPr lang="en-US" dirty="0"/>
              <a:t>Developers learn new technologies, tools, languages every day!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141AF62-65D2-47C8-ACCC-4D20F874D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 to Search in Internet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7B78E1C-877B-427F-AAEF-BEAD8D3C6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6502" y="3956598"/>
            <a:ext cx="1591194" cy="17740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8087262-3054-478E-93C5-581F1CE8636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FBEEDC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7161212" y="3874306"/>
            <a:ext cx="1939930" cy="19461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4D0849A-0B29-4F4F-8E67-058FA055A7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68475" y="1981200"/>
            <a:ext cx="1719221" cy="1694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796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BB002B-ED12-4D37-943B-9C9BBD4805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7462" y="762000"/>
            <a:ext cx="3605750" cy="360575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751012" y="4343400"/>
            <a:ext cx="8709872" cy="1118650"/>
          </a:xfrm>
        </p:spPr>
        <p:txBody>
          <a:bodyPr>
            <a:normAutofit/>
          </a:bodyPr>
          <a:lstStyle/>
          <a:p>
            <a:pPr algn="ctr"/>
            <a:r>
              <a:rPr lang="en-US" sz="4800" dirty="0"/>
              <a:t>Java Advanced</a:t>
            </a: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2513012" y="5450168"/>
            <a:ext cx="7185872" cy="68825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Evaluation Criteria</a:t>
            </a:r>
          </a:p>
        </p:txBody>
      </p:sp>
    </p:spTree>
    <p:extLst>
      <p:ext uri="{BB962C8B-B14F-4D97-AF65-F5344CB8AC3E}">
        <p14:creationId xmlns:p14="http://schemas.microsoft.com/office/powerpoint/2010/main" val="11897549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Scoring System for “Java Advanced”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Exam</a:t>
            </a:r>
            <a:r>
              <a:rPr lang="en-US" sz="3600" dirty="0"/>
              <a:t> – </a:t>
            </a:r>
            <a:r>
              <a:rPr lang="en-US" sz="36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85</a:t>
            </a:r>
            <a:r>
              <a:rPr lang="en-US" sz="36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%</a:t>
            </a:r>
          </a:p>
          <a:p>
            <a:pPr>
              <a:spcBef>
                <a:spcPts val="1200"/>
              </a:spcBef>
            </a:pP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Homework</a:t>
            </a:r>
            <a:r>
              <a:rPr lang="en-US" sz="36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(exercises) </a:t>
            </a:r>
            <a:r>
              <a:rPr lang="en-US" sz="3600" dirty="0"/>
              <a:t>– </a:t>
            </a:r>
            <a:r>
              <a:rPr lang="en-US" sz="36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15</a:t>
            </a:r>
            <a:r>
              <a:rPr lang="en-US" sz="36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%</a:t>
            </a:r>
          </a:p>
          <a:p>
            <a:pPr>
              <a:spcBef>
                <a:spcPts val="1200"/>
              </a:spcBef>
            </a:pP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Bonuses</a:t>
            </a:r>
            <a:r>
              <a:rPr lang="en-US" sz="36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: up to</a:t>
            </a:r>
            <a:r>
              <a:rPr lang="en-US" sz="3600" dirty="0"/>
              <a:t> </a:t>
            </a:r>
            <a:r>
              <a:rPr lang="en-US" sz="36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10</a:t>
            </a:r>
            <a:r>
              <a:rPr lang="en-US" sz="36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%</a:t>
            </a:r>
          </a:p>
          <a:p>
            <a:pPr lvl="1"/>
            <a:r>
              <a:rPr lang="en-US" sz="36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Presence in class: 5%</a:t>
            </a:r>
            <a:br>
              <a:rPr lang="en-US" sz="3600" dirty="0">
                <a:solidFill>
                  <a:schemeClr val="accent5">
                    <a:lumMod val="20000"/>
                    <a:lumOff val="80000"/>
                  </a:schemeClr>
                </a:solidFill>
              </a:rPr>
            </a:br>
            <a:r>
              <a:rPr lang="en-US" sz="36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(onsite students only)</a:t>
            </a:r>
          </a:p>
          <a:p>
            <a:pPr lvl="1"/>
            <a:r>
              <a:rPr lang="en-US" sz="36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Forum activities</a:t>
            </a:r>
            <a:r>
              <a:rPr lang="en-US" sz="36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: 5%</a:t>
            </a:r>
            <a:endParaRPr lang="en-US" sz="36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6" name="Picture 2" descr="https://www.gladstonebrookes.co.uk/wp-content/uploads/2013/10/credit-score-ic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2768" y="4038600"/>
            <a:ext cx="2770844" cy="1511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91B7847-606E-48DA-A244-435ABDF8618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212" y="1371600"/>
            <a:ext cx="2649772" cy="2208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746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812" y="1066800"/>
            <a:ext cx="4551680" cy="2560320"/>
          </a:xfrm>
          <a:prstGeom prst="rect">
            <a:avLst/>
          </a:prstGeom>
          <a:ln w="19050">
            <a:solidFill>
              <a:schemeClr val="tx1">
                <a:lumMod val="50000"/>
              </a:schemeClr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7678" y="1066800"/>
            <a:ext cx="4551680" cy="2560320"/>
          </a:xfrm>
          <a:prstGeom prst="rect">
            <a:avLst/>
          </a:prstGeom>
          <a:ln w="19050">
            <a:solidFill>
              <a:schemeClr val="tx1">
                <a:lumMod val="50000"/>
              </a:schemeClr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812" y="3962400"/>
            <a:ext cx="4551680" cy="2560320"/>
          </a:xfrm>
          <a:prstGeom prst="rect">
            <a:avLst/>
          </a:prstGeom>
          <a:ln w="19050">
            <a:solidFill>
              <a:schemeClr val="tx1">
                <a:lumMod val="50000"/>
              </a:schemeClr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9212" y="3962400"/>
            <a:ext cx="4551680" cy="2560320"/>
          </a:xfrm>
          <a:prstGeom prst="rect">
            <a:avLst/>
          </a:prstGeom>
          <a:ln w="19050"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048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Doing your homework is very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important</a:t>
            </a:r>
            <a:r>
              <a:rPr lang="en-US" dirty="0"/>
              <a:t>!</a:t>
            </a:r>
          </a:p>
          <a:p>
            <a:pPr lvl="1"/>
            <a:r>
              <a:rPr lang="en-US" dirty="0"/>
              <a:t>Programming can only be learned through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 lot of practice</a:t>
            </a:r>
            <a:r>
              <a:rPr lang="en-US" dirty="0"/>
              <a:t>!</a:t>
            </a:r>
          </a:p>
          <a:p>
            <a:pPr lvl="1"/>
            <a:r>
              <a:rPr lang="en-US" dirty="0"/>
              <a:t>You should write code every day!</a:t>
            </a:r>
          </a:p>
          <a:p>
            <a:r>
              <a:rPr lang="en-US" dirty="0"/>
              <a:t>Each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lesson</a:t>
            </a:r>
            <a:r>
              <a:rPr lang="en-US" dirty="0"/>
              <a:t> is followed by many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exercises</a:t>
            </a:r>
          </a:p>
          <a:p>
            <a:pPr lvl="1"/>
            <a:r>
              <a:rPr lang="en-US" dirty="0"/>
              <a:t>Try to solve them in class</a:t>
            </a:r>
          </a:p>
          <a:p>
            <a:pPr lvl="1"/>
            <a:r>
              <a:rPr lang="en-US" dirty="0"/>
              <a:t>The rest are your homework</a:t>
            </a:r>
          </a:p>
          <a:p>
            <a:r>
              <a:rPr lang="en-US" dirty="0"/>
              <a:t>Homework assignments are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due in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6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days </a:t>
            </a:r>
            <a:r>
              <a:rPr lang="en-US" dirty="0"/>
              <a:t>after each lecture</a:t>
            </a:r>
          </a:p>
          <a:p>
            <a:r>
              <a:rPr lang="en-US" dirty="0"/>
              <a:t>Submission through our online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judge system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judge.softuni.bg</a:t>
            </a:r>
            <a:r>
              <a:rPr lang="en-US" dirty="0"/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Assignments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913812" y="2743201"/>
            <a:ext cx="2209799" cy="220979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168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 Advanced Exam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Practical programming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exam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4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practical problems </a:t>
            </a:r>
            <a:r>
              <a:rPr lang="en-US" dirty="0"/>
              <a:t>for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6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hours</a:t>
            </a:r>
            <a:endParaRPr lang="en-US" dirty="0"/>
          </a:p>
          <a:p>
            <a:pPr lvl="2"/>
            <a:r>
              <a:rPr lang="en-US" dirty="0"/>
              <a:t>Code in Java</a:t>
            </a:r>
          </a:p>
          <a:p>
            <a:pPr lvl="1"/>
            <a:r>
              <a:rPr lang="en-US" dirty="0"/>
              <a:t>Automated judge system</a:t>
            </a:r>
          </a:p>
          <a:p>
            <a:pPr lvl="2"/>
            <a:r>
              <a:rPr lang="en-US" dirty="0">
                <a:hlinkClick r:id="rId2"/>
              </a:rPr>
              <a:t>http://judge.softuni.bg</a:t>
            </a:r>
            <a:endParaRPr lang="en-US" dirty="0"/>
          </a:p>
          <a:p>
            <a:pPr lvl="1"/>
            <a:r>
              <a:rPr lang="en-US" dirty="0"/>
              <a:t>Solutions are evaluated for correctness only</a:t>
            </a:r>
          </a:p>
          <a:p>
            <a:pPr lvl="2"/>
            <a:r>
              <a:rPr lang="en-US" dirty="0"/>
              <a:t>Code quality is still not measured</a:t>
            </a:r>
          </a:p>
        </p:txBody>
      </p:sp>
    </p:spTree>
    <p:extLst>
      <p:ext uri="{BB962C8B-B14F-4D97-AF65-F5344CB8AC3E}">
        <p14:creationId xmlns:p14="http://schemas.microsoft.com/office/powerpoint/2010/main" val="3832784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1" y="1900001"/>
            <a:ext cx="7086600" cy="820600"/>
          </a:xfrm>
        </p:spPr>
        <p:txBody>
          <a:bodyPr/>
          <a:lstStyle/>
          <a:p>
            <a:pPr algn="r"/>
            <a:r>
              <a:rPr lang="en-US" dirty="0"/>
              <a:t>Resources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684211" y="2862680"/>
            <a:ext cx="7924800" cy="719034"/>
          </a:xfrm>
        </p:spPr>
        <p:txBody>
          <a:bodyPr/>
          <a:lstStyle/>
          <a:p>
            <a:pPr algn="r"/>
            <a:r>
              <a:rPr lang="en-US" dirty="0"/>
              <a:t>What We Need Additionally?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4211" y="3752788"/>
            <a:ext cx="3918458" cy="26000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84987" y="3757290"/>
            <a:ext cx="1724025" cy="259551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8962" y="1219200"/>
            <a:ext cx="1619250" cy="1619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51212" y="457200"/>
            <a:ext cx="1600199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308611" y="438149"/>
            <a:ext cx="9144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756411" y="609599"/>
            <a:ext cx="762000" cy="783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71678" y="3990601"/>
            <a:ext cx="1734266" cy="2124386"/>
          </a:xfrm>
          <a:prstGeom prst="rect">
            <a:avLst/>
          </a:prstGeom>
          <a:noFill/>
          <a:effectLst>
            <a:glow rad="127000">
              <a:schemeClr val="accent4">
                <a:lumMod val="60000"/>
                <a:lumOff val="40000"/>
                <a:alpha val="25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162075">
            <a:off x="2613517" y="867926"/>
            <a:ext cx="1297553" cy="1530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014468" y="3894912"/>
            <a:ext cx="2457888" cy="245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90012" y="1216553"/>
            <a:ext cx="2460668" cy="2422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4193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/>
              <a:t>Students can either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Take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RFID chip </a:t>
            </a:r>
            <a:r>
              <a:rPr lang="en-US" dirty="0"/>
              <a:t>from SoftUni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Or use their own chip / card</a:t>
            </a:r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Register</a:t>
            </a:r>
            <a:r>
              <a:rPr lang="en-US" dirty="0"/>
              <a:t> your chip number in your SoftUni profile: </a:t>
            </a:r>
            <a:r>
              <a:rPr lang="en-US" dirty="0">
                <a:hlinkClick r:id="rId2"/>
              </a:rPr>
              <a:t>https://softuni.bg/users/profile/show</a:t>
            </a:r>
            <a:endParaRPr lang="en-US" dirty="0"/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Check-in</a:t>
            </a:r>
            <a:r>
              <a:rPr lang="en-US" dirty="0"/>
              <a:t> at the reception every time</a:t>
            </a:r>
            <a:br>
              <a:rPr lang="en-US" dirty="0"/>
            </a:br>
            <a:r>
              <a:rPr lang="en-US" dirty="0"/>
              <a:t>when you come</a:t>
            </a:r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/>
              <a:t>See your last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visits</a:t>
            </a:r>
            <a:r>
              <a:rPr lang="en-US" dirty="0"/>
              <a:t> in your profile: </a:t>
            </a:r>
            <a:r>
              <a:rPr lang="en-US" dirty="0">
                <a:hlinkClick r:id="rId2"/>
              </a:rPr>
              <a:t>https://softuni.bg/users/profile/show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RFID Chip</a:t>
            </a:r>
          </a:p>
        </p:txBody>
      </p:sp>
      <p:pic>
        <p:nvPicPr>
          <p:cNvPr id="11" name="Picture 2" descr="http://www.robotshop.com/media/catalog/product/cache/1/image/515x515/9df78eab33525d08d6e5fb8d27136e95/p/a/parallax-125khz-rfid-tag-key-fob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9212" y="558394"/>
            <a:ext cx="2286000" cy="2286001"/>
          </a:xfrm>
          <a:prstGeom prst="roundRect">
            <a:avLst>
              <a:gd name="adj" fmla="val 1559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ttp://www.stronglink-rfid.com/image/readers/sl102a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9286" y="3983074"/>
            <a:ext cx="2265326" cy="2265326"/>
          </a:xfrm>
          <a:prstGeom prst="roundRect">
            <a:avLst>
              <a:gd name="adj" fmla="val 1559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1617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200"/>
              </a:spcBef>
              <a:spcAft>
                <a:spcPts val="1800"/>
              </a:spcAft>
            </a:pPr>
            <a:r>
              <a:rPr lang="en-US" dirty="0"/>
              <a:t>Official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web site</a:t>
            </a:r>
            <a:r>
              <a:rPr lang="en-US" dirty="0"/>
              <a:t>:</a:t>
            </a:r>
          </a:p>
          <a:p>
            <a:pPr>
              <a:spcBef>
                <a:spcPts val="1200"/>
              </a:spcBef>
              <a:spcAft>
                <a:spcPts val="1800"/>
              </a:spcAft>
            </a:pPr>
            <a:endParaRPr lang="en-US" sz="3200" dirty="0"/>
          </a:p>
          <a:p>
            <a:pPr>
              <a:spcBef>
                <a:spcPts val="1200"/>
              </a:spcBef>
              <a:spcAft>
                <a:spcPts val="1800"/>
              </a:spcAft>
            </a:pPr>
            <a:r>
              <a:rPr lang="en-US" sz="3200" dirty="0"/>
              <a:t>Official discussion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forum</a:t>
            </a:r>
            <a:r>
              <a:rPr lang="en-US" sz="3200" dirty="0"/>
              <a:t>:</a:t>
            </a:r>
          </a:p>
          <a:p>
            <a:pPr>
              <a:spcBef>
                <a:spcPts val="1200"/>
              </a:spcBef>
              <a:spcAft>
                <a:spcPts val="1800"/>
              </a:spcAft>
            </a:pPr>
            <a:endParaRPr lang="en-US" dirty="0"/>
          </a:p>
          <a:p>
            <a:pPr>
              <a:spcBef>
                <a:spcPts val="1200"/>
              </a:spcBef>
              <a:spcAft>
                <a:spcPts val="1800"/>
              </a:spcAft>
            </a:pPr>
            <a:r>
              <a:rPr lang="en-US" dirty="0"/>
              <a:t>Official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Facebook group</a:t>
            </a:r>
            <a:r>
              <a:rPr lang="en-US" dirty="0"/>
              <a:t>: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JF Course Web Site, Forum and FB Group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531812" y="1907312"/>
            <a:ext cx="8915400" cy="76200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b="1" noProof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3"/>
              </a:rPr>
              <a:t>softuni.bg/trainings/1975/java-advanced-may-2018</a:t>
            </a:r>
            <a:endParaRPr lang="en-US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61612" y="3429000"/>
            <a:ext cx="1468238" cy="14682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61612" y="1673510"/>
            <a:ext cx="1374490" cy="1374490"/>
          </a:xfrm>
          <a:prstGeom prst="rect">
            <a:avLst/>
          </a:prstGeom>
        </p:spPr>
      </p:pic>
      <p:pic>
        <p:nvPicPr>
          <p:cNvPr id="1032" name="Picture 8" descr="Резултат с изображение за facebook icon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1612" y="5216765"/>
            <a:ext cx="1412635" cy="1412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ounded Rectangle 7"/>
          <p:cNvSpPr/>
          <p:nvPr/>
        </p:nvSpPr>
        <p:spPr>
          <a:xfrm>
            <a:off x="531813" y="3773160"/>
            <a:ext cx="8915400" cy="749896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b="1" noProof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7"/>
              </a:rPr>
              <a:t>softuni.bg/forum/categories/7/java-advanced</a:t>
            </a:r>
            <a:endParaRPr lang="en-US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2" name="Rounded Rectangle 7">
            <a:extLst>
              <a:ext uri="{FF2B5EF4-FFF2-40B4-BE49-F238E27FC236}">
                <a16:creationId xmlns:a16="http://schemas.microsoft.com/office/drawing/2014/main" id="{F7C73506-7D6C-46B8-A9CE-1EFCE5DD0319}"/>
              </a:ext>
            </a:extLst>
          </p:cNvPr>
          <p:cNvSpPr/>
          <p:nvPr/>
        </p:nvSpPr>
        <p:spPr>
          <a:xfrm>
            <a:off x="531811" y="5569527"/>
            <a:ext cx="8915401" cy="73018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b="1" noProof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8"/>
              </a:rPr>
              <a:t>fb.com</a:t>
            </a:r>
            <a:r>
              <a:rPr lang="en-US" b="1" noProof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9"/>
              </a:rPr>
              <a:t>/groups/SoftUniJavaFundamentalsMay2018/</a:t>
            </a:r>
            <a:endParaRPr lang="en-US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0715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lecture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slides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videos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homework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assignments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projects</a:t>
            </a:r>
            <a:br>
              <a:rPr lang="en-US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dirty="0"/>
              <a:t>and other resources are open content, available for free</a:t>
            </a:r>
          </a:p>
          <a:p>
            <a:pPr lvl="1"/>
            <a:r>
              <a:rPr lang="en-US" dirty="0"/>
              <a:t>Visit the course </a:t>
            </a:r>
            <a:r>
              <a:rPr lang="en-US" dirty="0">
                <a:hlinkClick r:id="rId2"/>
              </a:rPr>
              <a:t>web site</a:t>
            </a:r>
            <a:r>
              <a:rPr lang="en-US" dirty="0"/>
              <a:t> to access the course resources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</a:t>
            </a:r>
            <a:r>
              <a:rPr lang="en-US" noProof="1"/>
              <a:t>Java </a:t>
            </a:r>
            <a:r>
              <a:rPr lang="en-US" dirty="0"/>
              <a:t>Fundamentals Slides and Videos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04012" y="3429000"/>
            <a:ext cx="2736000" cy="27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47595" y="3471369"/>
            <a:ext cx="2780017" cy="2737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566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38573" y="1066800"/>
            <a:ext cx="9080240" cy="4463303"/>
          </a:xfrm>
        </p:spPr>
        <p:txBody>
          <a:bodyPr anchor="ctr" anchorCtr="0">
            <a:noAutofit/>
          </a:bodyPr>
          <a:lstStyle/>
          <a:p>
            <a:pPr>
              <a:buNone/>
            </a:pPr>
            <a:r>
              <a:rPr lang="en-US" dirty="0"/>
              <a:t>Book </a:t>
            </a:r>
            <a:r>
              <a:rPr lang="en-US" noProof="1"/>
              <a:t>Introprogramming</a:t>
            </a:r>
          </a:p>
          <a:p>
            <a:pPr marL="533400" lvl="1" indent="-266700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” Introduction to Programming with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Java ”</a:t>
            </a:r>
            <a:r>
              <a:rPr lang="en-US" dirty="0"/>
              <a:t>, </a:t>
            </a:r>
            <a:r>
              <a:rPr lang="en-US" noProof="1"/>
              <a:t>Svetlin</a:t>
            </a:r>
            <a:r>
              <a:rPr lang="en-US" dirty="0"/>
              <a:t> </a:t>
            </a:r>
            <a:r>
              <a:rPr lang="en-US" noProof="1"/>
              <a:t>Nakov</a:t>
            </a:r>
            <a:r>
              <a:rPr lang="en-US" dirty="0"/>
              <a:t> and Co., 2015, ISBN 9789544005276</a:t>
            </a:r>
          </a:p>
          <a:p>
            <a:pPr marL="533400" lvl="1" indent="-266700"/>
            <a:r>
              <a:rPr lang="en-US" dirty="0"/>
              <a:t>in</a:t>
            </a:r>
            <a:r>
              <a:rPr lang="bg-BG" dirty="0"/>
              <a:t> </a:t>
            </a:r>
            <a:r>
              <a:rPr lang="en-US" dirty="0"/>
              <a:t>PDF,</a:t>
            </a:r>
            <a:r>
              <a:rPr lang="bg-BG" dirty="0"/>
              <a:t> </a:t>
            </a:r>
            <a:r>
              <a:rPr lang="en-US" dirty="0"/>
              <a:t>HTML, </a:t>
            </a:r>
            <a:r>
              <a:rPr lang="en-US" noProof="1"/>
              <a:t>ePub</a:t>
            </a:r>
            <a:r>
              <a:rPr lang="bg-BG" noProof="1"/>
              <a:t>, </a:t>
            </a:r>
            <a:r>
              <a:rPr lang="en-US" noProof="1"/>
              <a:t>Kindle</a:t>
            </a:r>
            <a:endParaRPr lang="en-US" dirty="0"/>
          </a:p>
          <a:p>
            <a:pPr marL="533400" lvl="1" indent="-266700"/>
            <a:r>
              <a:rPr lang="en-US" dirty="0"/>
              <a:t>Free download: </a:t>
            </a:r>
            <a:r>
              <a:rPr lang="en-US" dirty="0">
                <a:hlinkClick r:id="rId2"/>
              </a:rPr>
              <a:t>introprogramming.info</a:t>
            </a:r>
            <a:endParaRPr lang="bg-B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Book</a:t>
            </a:r>
            <a:r>
              <a:rPr lang="bg-BG" dirty="0"/>
              <a:t> </a:t>
            </a:r>
            <a:r>
              <a:rPr lang="en-US" dirty="0"/>
              <a:t>“Introduction to Programming with Java”</a:t>
            </a:r>
          </a:p>
        </p:txBody>
      </p:sp>
      <p:pic>
        <p:nvPicPr>
          <p:cNvPr id="3074" name="Picture 2" descr="D:\Desktop\Course\18026-C-Java_book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488" y="1847469"/>
            <a:ext cx="2349085" cy="3408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85190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Software University Learning System (SULS)</a:t>
            </a:r>
          </a:p>
          <a:p>
            <a:pPr lvl="1"/>
            <a:r>
              <a:rPr lang="en-US" dirty="0">
                <a:hlinkClick r:id="rId2"/>
              </a:rPr>
              <a:t>www.softuni.bg</a:t>
            </a:r>
            <a:endParaRPr lang="en-US" dirty="0"/>
          </a:p>
          <a:p>
            <a:pPr lvl="1"/>
            <a:r>
              <a:rPr lang="en-US" dirty="0"/>
              <a:t>Important resource for students</a:t>
            </a:r>
          </a:p>
          <a:p>
            <a:pPr lvl="1"/>
            <a:r>
              <a:rPr lang="en-US" dirty="0"/>
              <a:t>Homework submissions</a:t>
            </a:r>
          </a:p>
          <a:p>
            <a:pPr lvl="1"/>
            <a:r>
              <a:rPr lang="en-US" dirty="0"/>
              <a:t>Homework check-up</a:t>
            </a:r>
          </a:p>
          <a:p>
            <a:pPr lvl="1"/>
            <a:r>
              <a:rPr lang="en-US" dirty="0"/>
              <a:t>Exams and results</a:t>
            </a:r>
          </a:p>
          <a:p>
            <a:pPr lvl="1"/>
            <a:r>
              <a:rPr lang="en-US" dirty="0"/>
              <a:t>Reports about your progress</a:t>
            </a:r>
          </a:p>
          <a:p>
            <a:pPr lvl="1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Software University Learning System (SULS)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091C10-F12B-4BB0-BBEF-DA94852850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210"/>
          <a:stretch/>
        </p:blipFill>
        <p:spPr>
          <a:xfrm>
            <a:off x="6018212" y="3091343"/>
            <a:ext cx="5755105" cy="2667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1859328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Software</a:t>
            </a:r>
            <a:r>
              <a:rPr lang="en-US" dirty="0"/>
              <a:t> needed for this course: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Microsoft Windows (Win 10 / Win 8.1 / Win8 / Win7)</a:t>
            </a:r>
          </a:p>
          <a:p>
            <a:pPr lvl="1">
              <a:lnSpc>
                <a:spcPct val="110000"/>
              </a:lnSpc>
            </a:pPr>
            <a:r>
              <a:rPr lang="en-US" sz="3400" dirty="0">
                <a:solidFill>
                  <a:schemeClr val="tx2">
                    <a:lumMod val="75000"/>
                  </a:schemeClr>
                </a:solidFill>
              </a:rPr>
              <a:t>IntelliJ IDEA 201</a:t>
            </a:r>
            <a:r>
              <a:rPr lang="bg-BG" sz="3400" dirty="0">
                <a:solidFill>
                  <a:schemeClr val="tx2">
                    <a:lumMod val="75000"/>
                  </a:schemeClr>
                </a:solidFill>
              </a:rPr>
              <a:t>7</a:t>
            </a:r>
            <a:r>
              <a:rPr lang="en-US" sz="3400" dirty="0">
                <a:solidFill>
                  <a:schemeClr val="tx2">
                    <a:lumMod val="75000"/>
                  </a:schemeClr>
                </a:solidFill>
              </a:rPr>
              <a:t> Community</a:t>
            </a:r>
            <a:r>
              <a:rPr lang="bg-BG" sz="34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(for</a:t>
            </a:r>
            <a:r>
              <a:rPr lang="bg-BG" dirty="0"/>
              <a:t> </a:t>
            </a:r>
            <a:r>
              <a:rPr lang="en-US" dirty="0"/>
              <a:t>Mac,</a:t>
            </a:r>
            <a:r>
              <a:rPr lang="bg-BG" dirty="0"/>
              <a:t> </a:t>
            </a:r>
            <a:r>
              <a:rPr lang="en-US" dirty="0"/>
              <a:t>Linux</a:t>
            </a:r>
            <a:r>
              <a:rPr lang="bg-BG" dirty="0"/>
              <a:t> и </a:t>
            </a:r>
            <a:r>
              <a:rPr lang="en-US" dirty="0"/>
              <a:t>Windows)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Alternative</a:t>
            </a:r>
            <a:r>
              <a:rPr lang="bg-BG" dirty="0"/>
              <a:t>: </a:t>
            </a:r>
            <a:r>
              <a:rPr lang="en-US" dirty="0"/>
              <a:t>Eclipse (for</a:t>
            </a:r>
            <a:r>
              <a:rPr lang="bg-BG" dirty="0"/>
              <a:t> </a:t>
            </a:r>
            <a:r>
              <a:rPr lang="en-US" dirty="0"/>
              <a:t>Mac,</a:t>
            </a:r>
            <a:r>
              <a:rPr lang="bg-BG" dirty="0"/>
              <a:t> </a:t>
            </a:r>
            <a:r>
              <a:rPr lang="en-US" dirty="0"/>
              <a:t>Linux</a:t>
            </a:r>
            <a:r>
              <a:rPr lang="bg-BG" dirty="0"/>
              <a:t> и </a:t>
            </a:r>
            <a:r>
              <a:rPr lang="en-US" dirty="0"/>
              <a:t>Windows)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Required Software</a:t>
            </a:r>
          </a:p>
        </p:txBody>
      </p:sp>
      <p:pic>
        <p:nvPicPr>
          <p:cNvPr id="4099" name="Picture 3" descr="D:\Desktop\Course\eclipse-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0244" y="3936298"/>
            <a:ext cx="4244500" cy="2385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143A5CD-0BF0-4DD3-AFB7-F6F6D12F8BB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74081" y="4692090"/>
            <a:ext cx="5334000" cy="1014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4117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151121"/>
            <a:ext cx="9332999" cy="5570355"/>
          </a:xfrm>
        </p:spPr>
        <p:txBody>
          <a:bodyPr>
            <a:normAutofit/>
          </a:bodyPr>
          <a:lstStyle/>
          <a:p>
            <a:r>
              <a:rPr lang="en-US" dirty="0"/>
              <a:t>Training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program</a:t>
            </a:r>
          </a:p>
          <a:p>
            <a:pPr lvl="1"/>
            <a:r>
              <a:rPr lang="en-US" dirty="0"/>
              <a:t>Linear Data Structures, Sets and Maps, Files and Directories, String Processing, Functional Programming, Stream API</a:t>
            </a:r>
          </a:p>
          <a:p>
            <a:pPr>
              <a:spcBef>
                <a:spcPts val="1200"/>
              </a:spcBef>
            </a:pPr>
            <a:r>
              <a:rPr lang="en-US" dirty="0"/>
              <a:t>Practical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exam</a:t>
            </a:r>
          </a:p>
          <a:p>
            <a:pPr lvl="1"/>
            <a:r>
              <a:rPr lang="en-US" dirty="0"/>
              <a:t>4 problems for 6 hours</a:t>
            </a:r>
          </a:p>
          <a:p>
            <a:pPr>
              <a:spcBef>
                <a:spcPts val="1200"/>
              </a:spcBef>
            </a:pPr>
            <a:r>
              <a:rPr lang="en-US" dirty="0"/>
              <a:t>Learning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resources</a:t>
            </a:r>
          </a:p>
          <a:p>
            <a:pPr lvl="1"/>
            <a:r>
              <a:rPr lang="en-US" dirty="0"/>
              <a:t>Slides, videos, software, books, forum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</a:t>
            </a:r>
            <a:endParaRPr lang="en-US" dirty="0"/>
          </a:p>
        </p:txBody>
      </p:sp>
      <p:pic>
        <p:nvPicPr>
          <p:cNvPr id="1028" name="Picture 4" descr="Резултат с изображение за exam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3812" y="3505201"/>
            <a:ext cx="152400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/>
          <p:cNvGrpSpPr/>
          <p:nvPr/>
        </p:nvGrpSpPr>
        <p:grpSpPr>
          <a:xfrm>
            <a:off x="8304212" y="3048000"/>
            <a:ext cx="3327946" cy="3200400"/>
            <a:chOff x="8304212" y="2667000"/>
            <a:chExt cx="3327946" cy="3200400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04212" y="2667000"/>
              <a:ext cx="2209800" cy="1412018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2AEA56F9-3ACB-4278-B9E9-E0F541A58E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flipH="1">
              <a:off x="9523412" y="3585207"/>
              <a:ext cx="2108746" cy="22821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63126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>
            <a:normAutofit/>
          </a:bodyPr>
          <a:lstStyle/>
          <a:p>
            <a:r>
              <a:rPr lang="en-US" dirty="0"/>
              <a:t>SoftUni Diamond Partners</a:t>
            </a:r>
            <a:endParaRPr lang="bg-BG" dirty="0"/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79A9B1A9-22B2-4951-AB2F-D999C85A7C9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32015" y="1200163"/>
            <a:ext cx="6041581" cy="1314435"/>
          </a:xfrm>
          <a:prstGeom prst="roundRect">
            <a:avLst>
              <a:gd name="adj" fmla="val 3250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softEdge rad="0"/>
          </a:effectLst>
        </p:spPr>
      </p:pic>
      <p:pic>
        <p:nvPicPr>
          <p:cNvPr id="444419" name="Picture 444418">
            <a:hlinkClick r:id="rId5"/>
            <a:extLst>
              <a:ext uri="{FF2B5EF4-FFF2-40B4-BE49-F238E27FC236}">
                <a16:creationId xmlns:a16="http://schemas.microsoft.com/office/drawing/2014/main" id="{11AB864B-16DB-4E79-8D1D-17DC466451F4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1812" y="2829281"/>
            <a:ext cx="6858000" cy="1600200"/>
          </a:xfrm>
          <a:prstGeom prst="roundRect">
            <a:avLst>
              <a:gd name="adj" fmla="val 4155"/>
            </a:avLst>
          </a:prstGeom>
        </p:spPr>
      </p:pic>
      <p:pic>
        <p:nvPicPr>
          <p:cNvPr id="444421" name="Picture 444420">
            <a:hlinkClick r:id="rId7"/>
            <a:extLst>
              <a:ext uri="{FF2B5EF4-FFF2-40B4-BE49-F238E27FC236}">
                <a16:creationId xmlns:a16="http://schemas.microsoft.com/office/drawing/2014/main" id="{802FA4FB-578E-4705-B215-7F8F37CE13F6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59227" y="4744163"/>
            <a:ext cx="4214369" cy="1768085"/>
          </a:xfrm>
          <a:prstGeom prst="roundRect">
            <a:avLst>
              <a:gd name="adj" fmla="val 2634"/>
            </a:avLst>
          </a:prstGeom>
        </p:spPr>
      </p:pic>
      <p:pic>
        <p:nvPicPr>
          <p:cNvPr id="444423" name="Picture 444422">
            <a:hlinkClick r:id="rId9"/>
            <a:extLst>
              <a:ext uri="{FF2B5EF4-FFF2-40B4-BE49-F238E27FC236}">
                <a16:creationId xmlns:a16="http://schemas.microsoft.com/office/drawing/2014/main" id="{EF7BD900-3620-4A4E-AAB5-2F447B3E49D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812" y="4744162"/>
            <a:ext cx="6858000" cy="1768085"/>
          </a:xfrm>
          <a:prstGeom prst="roundRect">
            <a:avLst>
              <a:gd name="adj" fmla="val 5533"/>
            </a:avLst>
          </a:prstGeom>
        </p:spPr>
      </p:pic>
      <p:pic>
        <p:nvPicPr>
          <p:cNvPr id="444425" name="Picture 444424">
            <a:hlinkClick r:id="rId11"/>
            <a:extLst>
              <a:ext uri="{FF2B5EF4-FFF2-40B4-BE49-F238E27FC236}">
                <a16:creationId xmlns:a16="http://schemas.microsoft.com/office/drawing/2014/main" id="{31ED335E-3E51-4A9B-86AC-097CE7D2D4DB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63667" y="2829280"/>
            <a:ext cx="4212781" cy="1600200"/>
          </a:xfrm>
          <a:prstGeom prst="roundRect">
            <a:avLst>
              <a:gd name="adj" fmla="val 3568"/>
            </a:avLst>
          </a:prstGeom>
        </p:spPr>
      </p:pic>
      <p:pic>
        <p:nvPicPr>
          <p:cNvPr id="444427" name="Picture 444426">
            <a:hlinkClick r:id="rId13"/>
            <a:extLst>
              <a:ext uri="{FF2B5EF4-FFF2-40B4-BE49-F238E27FC236}">
                <a16:creationId xmlns:a16="http://schemas.microsoft.com/office/drawing/2014/main" id="{C30DB1A6-D05A-495D-B01B-A5BAE54F89F0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812" y="1200163"/>
            <a:ext cx="5069009" cy="1314435"/>
          </a:xfrm>
          <a:prstGeom prst="roundRect">
            <a:avLst>
              <a:gd name="adj" fmla="val 3378"/>
            </a:avLst>
          </a:prstGeom>
        </p:spPr>
      </p:pic>
    </p:spTree>
    <p:extLst>
      <p:ext uri="{BB962C8B-B14F-4D97-AF65-F5344CB8AC3E}">
        <p14:creationId xmlns:p14="http://schemas.microsoft.com/office/powerpoint/2010/main" val="5826146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Java Advanced </a:t>
            </a:r>
            <a:r>
              <a:rPr lang="en-US" dirty="0"/>
              <a:t>– Course Overview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https://softuni.bg/courses/programming-fundamentals</a:t>
            </a:r>
            <a:endParaRPr lang="en-US" dirty="0"/>
          </a:p>
        </p:txBody>
      </p:sp>
      <p:pic>
        <p:nvPicPr>
          <p:cNvPr id="35" name="Picture 34">
            <a:hlinkClick r:id="rId4"/>
            <a:extLst/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39214" y="1451364"/>
            <a:ext cx="2553355" cy="555520"/>
          </a:xfrm>
          <a:prstGeom prst="roundRect">
            <a:avLst>
              <a:gd name="adj" fmla="val 3250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softEdge rad="0"/>
          </a:effectLst>
        </p:spPr>
      </p:pic>
      <p:pic>
        <p:nvPicPr>
          <p:cNvPr id="36" name="Picture 35">
            <a:hlinkClick r:id="rId6"/>
            <a:extLst/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99188" y="2139879"/>
            <a:ext cx="2898399" cy="676293"/>
          </a:xfrm>
          <a:prstGeom prst="roundRect">
            <a:avLst>
              <a:gd name="adj" fmla="val 4155"/>
            </a:avLst>
          </a:prstGeom>
        </p:spPr>
      </p:pic>
      <p:pic>
        <p:nvPicPr>
          <p:cNvPr id="37" name="Picture 36">
            <a:hlinkClick r:id="rId8"/>
            <a:extLst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99188" y="2949166"/>
            <a:ext cx="1781120" cy="747246"/>
          </a:xfrm>
          <a:prstGeom prst="roundRect">
            <a:avLst>
              <a:gd name="adj" fmla="val 2634"/>
            </a:avLst>
          </a:prstGeom>
        </p:spPr>
      </p:pic>
      <p:pic>
        <p:nvPicPr>
          <p:cNvPr id="38" name="Picture 37">
            <a:hlinkClick r:id="rId10"/>
            <a:extLst/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2924" y="2949165"/>
            <a:ext cx="2898399" cy="747246"/>
          </a:xfrm>
          <a:prstGeom prst="roundRect">
            <a:avLst>
              <a:gd name="adj" fmla="val 5533"/>
            </a:avLst>
          </a:prstGeom>
        </p:spPr>
      </p:pic>
      <p:pic>
        <p:nvPicPr>
          <p:cNvPr id="39" name="Picture 38">
            <a:hlinkClick r:id="rId12"/>
            <a:extLst/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13326" y="2139878"/>
            <a:ext cx="1780449" cy="676293"/>
          </a:xfrm>
          <a:prstGeom prst="roundRect">
            <a:avLst>
              <a:gd name="adj" fmla="val 3568"/>
            </a:avLst>
          </a:prstGeom>
        </p:spPr>
      </p:pic>
      <p:pic>
        <p:nvPicPr>
          <p:cNvPr id="40" name="Picture 39">
            <a:hlinkClick r:id="rId14"/>
            <a:extLst/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9188" y="1451364"/>
            <a:ext cx="2142317" cy="555520"/>
          </a:xfrm>
          <a:prstGeom prst="roundRect">
            <a:avLst>
              <a:gd name="adj" fmla="val 3378"/>
            </a:avLst>
          </a:prstGeom>
        </p:spPr>
      </p:pic>
      <p:pic>
        <p:nvPicPr>
          <p:cNvPr id="41" name="Picture 40">
            <a:hlinkClick r:id="rId16"/>
            <a:extLst/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654" y="4626828"/>
            <a:ext cx="1853712" cy="1392971"/>
          </a:xfrm>
          <a:prstGeom prst="roundRect">
            <a:avLst>
              <a:gd name="adj" fmla="val 3461"/>
            </a:avLst>
          </a:prstGeom>
        </p:spPr>
      </p:pic>
      <p:pic>
        <p:nvPicPr>
          <p:cNvPr id="42" name="Picture 41">
            <a:extLst/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8002" y="3831652"/>
            <a:ext cx="1534364" cy="660629"/>
          </a:xfrm>
          <a:prstGeom prst="roundRect">
            <a:avLst>
              <a:gd name="adj" fmla="val 3586"/>
            </a:avLst>
          </a:prstGeom>
        </p:spPr>
      </p:pic>
      <p:pic>
        <p:nvPicPr>
          <p:cNvPr id="43" name="Picture 42">
            <a:hlinkClick r:id="rId19"/>
            <a:extLst/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651" y="5405406"/>
            <a:ext cx="2798699" cy="614394"/>
          </a:xfrm>
          <a:prstGeom prst="roundRect">
            <a:avLst>
              <a:gd name="adj" fmla="val 5492"/>
            </a:avLst>
          </a:prstGeom>
        </p:spPr>
      </p:pic>
      <p:pic>
        <p:nvPicPr>
          <p:cNvPr id="44" name="Picture 43">
            <a:hlinkClick r:id="rId21"/>
            <a:extLst/>
          </p:cNvPr>
          <p:cNvPicPr>
            <a:picLocks noChangeAspect="1"/>
          </p:cNvPicPr>
          <p:nvPr/>
        </p:nvPicPr>
        <p:blipFill rotWithShape="1"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43466" y="3822608"/>
            <a:ext cx="1482771" cy="669673"/>
          </a:xfrm>
          <a:prstGeom prst="roundRect">
            <a:avLst>
              <a:gd name="adj" fmla="val 4755"/>
            </a:avLst>
          </a:prstGeom>
        </p:spPr>
      </p:pic>
      <p:pic>
        <p:nvPicPr>
          <p:cNvPr id="45" name="Picture 44">
            <a:hlinkClick r:id="rId23"/>
            <a:extLst/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9188" y="3813564"/>
            <a:ext cx="1512514" cy="678717"/>
          </a:xfrm>
          <a:prstGeom prst="roundRect">
            <a:avLst>
              <a:gd name="adj" fmla="val 6970"/>
            </a:avLst>
          </a:prstGeom>
        </p:spPr>
      </p:pic>
      <p:pic>
        <p:nvPicPr>
          <p:cNvPr id="46" name="Picture 45">
            <a:hlinkClick r:id="rId25"/>
            <a:extLst/>
          </p:cNvPr>
          <p:cNvPicPr>
            <a:picLocks noChangeAspect="1"/>
          </p:cNvPicPr>
          <p:nvPr/>
        </p:nvPicPr>
        <p:blipFill rotWithShape="1"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00651" y="4641647"/>
            <a:ext cx="2798699" cy="614393"/>
          </a:xfrm>
          <a:prstGeom prst="roundRect">
            <a:avLst>
              <a:gd name="adj" fmla="val 6594"/>
            </a:avLst>
          </a:prstGeom>
        </p:spPr>
      </p:pic>
    </p:spTree>
    <p:extLst>
      <p:ext uri="{BB962C8B-B14F-4D97-AF65-F5344CB8AC3E}">
        <p14:creationId xmlns:p14="http://schemas.microsoft.com/office/powerpoint/2010/main" val="7274677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1859" y="3810000"/>
            <a:ext cx="4642333" cy="1624244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02404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3"/>
              </a:rPr>
              <a:t>softuni.bg</a:t>
            </a:r>
            <a:r>
              <a:rPr lang="en-US" sz="2900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Software University Foundation</a:t>
            </a:r>
            <a:endParaRPr lang="bg-BG" sz="3200" dirty="0"/>
          </a:p>
          <a:p>
            <a:pPr lvl="1">
              <a:lnSpc>
                <a:spcPct val="100000"/>
              </a:lnSpc>
            </a:pPr>
            <a:r>
              <a:rPr lang="en-US" sz="3000" noProof="1">
                <a:hlinkClick r:id="rId4"/>
              </a:rPr>
              <a:t>http://softuni.foundation/</a:t>
            </a:r>
            <a:endParaRPr lang="en-US" sz="30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</a:t>
            </a:r>
            <a:endParaRPr lang="bg-BG" noProof="1"/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>
                <a:hlinkClick r:id="rId6"/>
              </a:rPr>
              <a:t>forum.softuni.bg</a:t>
            </a:r>
            <a:endParaRPr lang="en-US" noProof="1"/>
          </a:p>
        </p:txBody>
      </p:sp>
      <p:pic>
        <p:nvPicPr>
          <p:cNvPr id="10" name="Picture 9">
            <a:hlinkClick r:id="rId4" tooltip="Software University Foundation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8485" y="3265920"/>
            <a:ext cx="1467096" cy="365922"/>
          </a:xfrm>
          <a:prstGeom prst="rect">
            <a:avLst/>
          </a:prstGeom>
        </p:spPr>
      </p:pic>
      <p:pic>
        <p:nvPicPr>
          <p:cNvPr id="11" name="Picture 4" descr="http://www.facebook.com/SoftwareUniversity" title="Software University @ Facebook">
            <a:hlinkClick r:id="rId8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4012240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6" tooltip="Software University Discussion Forum"/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410200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3"/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183" y="2727414"/>
            <a:ext cx="2746993" cy="3657600"/>
          </a:xfrm>
          <a:prstGeom prst="rect">
            <a:avLst/>
          </a:prstGeom>
        </p:spPr>
      </p:pic>
      <p:pic>
        <p:nvPicPr>
          <p:cNvPr id="16" name="Picture 15" descr="A picture containing clipart&#10;&#10;Description generated with very high confidence">
            <a:extLst>
              <a:ext uri="{FF2B5EF4-FFF2-40B4-BE49-F238E27FC236}">
                <a16:creationId xmlns:a16="http://schemas.microsoft.com/office/drawing/2014/main" id="{1D5EA20F-A08B-46D3-A0D8-2268395A0484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9444" y="1039681"/>
            <a:ext cx="1496137" cy="1845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867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SoftUni Diamond Partners</a:t>
            </a:r>
            <a:endParaRPr lang="bg-BG" dirty="0"/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57F6CA19-B6C5-4C43-B80C-7F86ADB9DF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6012" y="3104112"/>
            <a:ext cx="4423164" cy="3323785"/>
          </a:xfrm>
          <a:prstGeom prst="roundRect">
            <a:avLst>
              <a:gd name="adj" fmla="val 3461"/>
            </a:avLst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04B82B5-A24C-40BD-88A8-9F0719240E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8012" y="1206733"/>
            <a:ext cx="3661164" cy="1576334"/>
          </a:xfrm>
          <a:prstGeom prst="roundRect">
            <a:avLst>
              <a:gd name="adj" fmla="val 3586"/>
            </a:avLst>
          </a:prstGeom>
        </p:spPr>
      </p:pic>
      <p:pic>
        <p:nvPicPr>
          <p:cNvPr id="8" name="Picture 7">
            <a:hlinkClick r:id="rId6"/>
            <a:extLst>
              <a:ext uri="{FF2B5EF4-FFF2-40B4-BE49-F238E27FC236}">
                <a16:creationId xmlns:a16="http://schemas.microsoft.com/office/drawing/2014/main" id="{CB5D3A57-F9B4-4DCE-A831-7E040653E16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12" y="4961886"/>
            <a:ext cx="6678008" cy="1466012"/>
          </a:xfrm>
          <a:prstGeom prst="roundRect">
            <a:avLst>
              <a:gd name="adj" fmla="val 5492"/>
            </a:avLst>
          </a:prstGeom>
        </p:spPr>
      </p:pic>
      <p:pic>
        <p:nvPicPr>
          <p:cNvPr id="10" name="Picture 9">
            <a:hlinkClick r:id="rId8"/>
            <a:extLst>
              <a:ext uri="{FF2B5EF4-FFF2-40B4-BE49-F238E27FC236}">
                <a16:creationId xmlns:a16="http://schemas.microsoft.com/office/drawing/2014/main" id="{A05A9AFA-1694-4FF9-800A-2B4E62A89854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75551" y="1185153"/>
            <a:ext cx="3538056" cy="1597914"/>
          </a:xfrm>
          <a:prstGeom prst="roundRect">
            <a:avLst>
              <a:gd name="adj" fmla="val 4755"/>
            </a:avLst>
          </a:prstGeom>
        </p:spPr>
      </p:pic>
      <p:pic>
        <p:nvPicPr>
          <p:cNvPr id="13" name="Picture 12">
            <a:hlinkClick r:id="rId10"/>
            <a:extLst>
              <a:ext uri="{FF2B5EF4-FFF2-40B4-BE49-F238E27FC236}">
                <a16:creationId xmlns:a16="http://schemas.microsoft.com/office/drawing/2014/main" id="{C5733A8A-180C-42DB-A531-617A616CF1FC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120" y="1163573"/>
            <a:ext cx="3609026" cy="1619494"/>
          </a:xfrm>
          <a:prstGeom prst="roundRect">
            <a:avLst>
              <a:gd name="adj" fmla="val 6970"/>
            </a:avLst>
          </a:prstGeom>
        </p:spPr>
      </p:pic>
      <p:pic>
        <p:nvPicPr>
          <p:cNvPr id="15" name="Picture 14">
            <a:hlinkClick r:id="rId12"/>
            <a:extLst>
              <a:ext uri="{FF2B5EF4-FFF2-40B4-BE49-F238E27FC236}">
                <a16:creationId xmlns:a16="http://schemas.microsoft.com/office/drawing/2014/main" id="{C75642FC-F411-4844-A28F-DD6D37636A31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5612" y="3139471"/>
            <a:ext cx="6678008" cy="1466011"/>
          </a:xfrm>
          <a:prstGeom prst="roundRect">
            <a:avLst>
              <a:gd name="adj" fmla="val 6594"/>
            </a:avLst>
          </a:prstGeom>
        </p:spPr>
      </p:pic>
    </p:spTree>
    <p:extLst>
      <p:ext uri="{BB962C8B-B14F-4D97-AF65-F5344CB8AC3E}">
        <p14:creationId xmlns:p14="http://schemas.microsoft.com/office/powerpoint/2010/main" val="12935831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92001" y="1905000"/>
            <a:ext cx="11804822" cy="326847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br>
              <a:rPr lang="en-US" sz="6000" b="1" dirty="0"/>
            </a:br>
            <a:r>
              <a:rPr lang="en-US" sz="11500" b="1" dirty="0"/>
              <a:t>#</a:t>
            </a:r>
            <a:r>
              <a:rPr lang="en-US" sz="11500" b="1" noProof="1"/>
              <a:t>java-fund</a:t>
            </a:r>
            <a:endParaRPr lang="en-US" sz="6000" b="1" noProof="1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19099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3300" y="4956293"/>
            <a:ext cx="9832319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/>
              <a:t>Java Fundamentals @ </a:t>
            </a:r>
            <a:r>
              <a:rPr lang="en-US" dirty="0" err="1"/>
              <a:t>SoftUni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836612" y="5712545"/>
            <a:ext cx="10515600" cy="1442309"/>
          </a:xfrm>
        </p:spPr>
        <p:txBody>
          <a:bodyPr/>
          <a:lstStyle/>
          <a:p>
            <a:r>
              <a:rPr lang="en-US" dirty="0"/>
              <a:t>3 Months Java Fundamentals Training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7466" y="1336664"/>
            <a:ext cx="6733893" cy="346393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8821944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 Fundamentals Module: Goals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8"/>
          </a:xfrm>
        </p:spPr>
        <p:txBody>
          <a:bodyPr>
            <a:normAutofit fontScale="70000" lnSpcReduction="20000"/>
          </a:bodyPr>
          <a:lstStyle/>
          <a:p>
            <a:pPr marL="0" indent="0">
              <a:spcBef>
                <a:spcPts val="1800"/>
              </a:spcBef>
              <a:buNone/>
            </a:pPr>
            <a:r>
              <a:rPr lang="bg-BG" sz="3900" dirty="0">
                <a:solidFill>
                  <a:schemeClr val="tx2">
                    <a:lumMod val="75000"/>
                  </a:schemeClr>
                </a:solidFill>
              </a:rPr>
              <a:t>„</a:t>
            </a:r>
            <a:r>
              <a:rPr lang="en-US" sz="3900" dirty="0">
                <a:solidFill>
                  <a:schemeClr val="tx2">
                    <a:lumMod val="75000"/>
                  </a:schemeClr>
                </a:solidFill>
              </a:rPr>
              <a:t>Java Fundamentals</a:t>
            </a:r>
            <a:r>
              <a:rPr lang="bg-BG" sz="3900" dirty="0">
                <a:solidFill>
                  <a:schemeClr val="tx2">
                    <a:lumMod val="75000"/>
                  </a:schemeClr>
                </a:solidFill>
              </a:rPr>
              <a:t>“</a:t>
            </a:r>
            <a:r>
              <a:rPr lang="en-US" sz="3900" dirty="0">
                <a:solidFill>
                  <a:schemeClr val="tx2">
                    <a:lumMod val="75000"/>
                  </a:schemeClr>
                </a:solidFill>
              </a:rPr>
              <a:t> Module @ SoftUni</a:t>
            </a:r>
          </a:p>
          <a:p>
            <a:pPr lvl="1">
              <a:spcBef>
                <a:spcPts val="1800"/>
              </a:spcBef>
            </a:pPr>
            <a:r>
              <a:rPr lang="en-US" sz="3700" dirty="0">
                <a:solidFill>
                  <a:schemeClr val="tx2">
                    <a:lumMod val="75000"/>
                  </a:schemeClr>
                </a:solidFill>
              </a:rPr>
              <a:t>4 times weekly</a:t>
            </a:r>
            <a:r>
              <a:rPr lang="en-US" sz="3700" dirty="0"/>
              <a:t>, lots of live coding and exercises</a:t>
            </a:r>
            <a:endParaRPr lang="en-US" sz="3700" dirty="0">
              <a:solidFill>
                <a:schemeClr val="tx2">
                  <a:lumMod val="75000"/>
                </a:schemeClr>
              </a:solidFill>
            </a:endParaRPr>
          </a:p>
          <a:p>
            <a:pPr lvl="1">
              <a:spcBef>
                <a:spcPts val="1800"/>
              </a:spcBef>
            </a:pPr>
            <a:r>
              <a:rPr lang="en-US" sz="3900" dirty="0"/>
              <a:t>Part I – </a:t>
            </a:r>
            <a:r>
              <a:rPr lang="en-US" sz="3900" dirty="0">
                <a:solidFill>
                  <a:schemeClr val="tx2">
                    <a:lumMod val="75000"/>
                  </a:schemeClr>
                </a:solidFill>
              </a:rPr>
              <a:t>Java Advanced</a:t>
            </a:r>
          </a:p>
          <a:p>
            <a:pPr lvl="2">
              <a:spcBef>
                <a:spcPts val="1800"/>
              </a:spcBef>
            </a:pPr>
            <a:r>
              <a:rPr lang="en-US" sz="3400" dirty="0"/>
              <a:t>Arrays, Matrices, Stacks and Queues, Sets and Maps, String, Functions and Lambda Expressions, Stream-API</a:t>
            </a:r>
          </a:p>
          <a:p>
            <a:pPr lvl="1">
              <a:spcBef>
                <a:spcPts val="1800"/>
              </a:spcBef>
            </a:pPr>
            <a:r>
              <a:rPr lang="en-US" sz="3900" dirty="0"/>
              <a:t>Part II – </a:t>
            </a:r>
            <a:r>
              <a:rPr lang="en-US" sz="3900" dirty="0">
                <a:solidFill>
                  <a:schemeClr val="tx2">
                    <a:lumMod val="75000"/>
                  </a:schemeClr>
                </a:solidFill>
              </a:rPr>
              <a:t>Java OOP Basics</a:t>
            </a:r>
          </a:p>
          <a:p>
            <a:pPr lvl="2"/>
            <a:r>
              <a:rPr lang="en-US" sz="3400" dirty="0"/>
              <a:t>Defining Classes, Encapsulation, Inheritance, Polymorphism, Interfaces and Abstraction</a:t>
            </a:r>
          </a:p>
          <a:p>
            <a:pPr lvl="1">
              <a:spcBef>
                <a:spcPts val="1800"/>
              </a:spcBef>
            </a:pPr>
            <a:r>
              <a:rPr lang="en-US" sz="3900" dirty="0"/>
              <a:t>Part III – </a:t>
            </a:r>
            <a:r>
              <a:rPr lang="en-US" sz="3900" dirty="0">
                <a:solidFill>
                  <a:schemeClr val="tx2">
                    <a:lumMod val="75000"/>
                  </a:schemeClr>
                </a:solidFill>
              </a:rPr>
              <a:t>Java OOP Advanced</a:t>
            </a:r>
          </a:p>
          <a:p>
            <a:pPr lvl="2"/>
            <a:r>
              <a:rPr lang="en-US" sz="3400" dirty="0"/>
              <a:t>Generics, Iterators and Comparators, </a:t>
            </a:r>
            <a:r>
              <a:rPr lang="en-US" sz="3400" dirty="0" err="1"/>
              <a:t>Enums</a:t>
            </a:r>
            <a:r>
              <a:rPr lang="en-US" sz="3400" dirty="0"/>
              <a:t> and Annotations, Reflection, Unit Testing, Dependency Inversion</a:t>
            </a:r>
          </a:p>
        </p:txBody>
      </p:sp>
    </p:spTree>
    <p:extLst>
      <p:ext uri="{BB962C8B-B14F-4D97-AF65-F5344CB8AC3E}">
        <p14:creationId xmlns:p14="http://schemas.microsoft.com/office/powerpoint/2010/main" val="3390256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8815" y="40341"/>
            <a:ext cx="9563197" cy="1110780"/>
          </a:xfrm>
        </p:spPr>
        <p:txBody>
          <a:bodyPr>
            <a:normAutofit fontScale="90000"/>
          </a:bodyPr>
          <a:lstStyle/>
          <a:p>
            <a:r>
              <a:rPr lang="en-US" dirty="0"/>
              <a:t>Java Advanced Module at </a:t>
            </a:r>
            <a:r>
              <a:rPr lang="en-US" noProof="1"/>
              <a:t>SoftUni</a:t>
            </a:r>
            <a:r>
              <a:rPr lang="en-US" dirty="0"/>
              <a:t> – Timeline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113212" y="2876188"/>
            <a:ext cx="3352800" cy="2610210"/>
          </a:xfrm>
          <a:prstGeom prst="rect">
            <a:avLst/>
          </a:prstGeom>
          <a:solidFill>
            <a:schemeClr val="lt1">
              <a:alpha val="20000"/>
            </a:schemeClr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pPr algn="ctr" defTabSz="1218621"/>
            <a:r>
              <a:rPr 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Java OOP</a:t>
            </a:r>
          </a:p>
          <a:p>
            <a:pPr algn="ctr" defTabSz="1218621"/>
            <a:r>
              <a:rPr 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Basics</a:t>
            </a:r>
          </a:p>
          <a:p>
            <a:pPr algn="ctr" defTabSz="1218621"/>
            <a:r>
              <a:rPr lang="en-US" dirty="0">
                <a:solidFill>
                  <a:srgbClr val="F3BE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9 credits</a:t>
            </a:r>
          </a:p>
          <a:p>
            <a:pPr algn="ctr" defTabSz="1218621"/>
            <a:endParaRPr lang="en-US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 defTabSz="1218621"/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bg-BG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weeks</a:t>
            </a:r>
            <a:r>
              <a:rPr lang="bg-BG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GB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x</a:t>
            </a:r>
            <a:r>
              <a:rPr lang="bg-BG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bg-BG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times / week</a:t>
            </a:r>
          </a:p>
          <a:p>
            <a:pPr algn="ctr" defTabSz="1218621"/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Final exam: </a:t>
            </a:r>
            <a:r>
              <a:rPr 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8-July-2018</a:t>
            </a:r>
            <a:endParaRPr lang="bg-BG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12705" y="2876190"/>
            <a:ext cx="3448107" cy="2610210"/>
          </a:xfrm>
          <a:prstGeom prst="rect">
            <a:avLst/>
          </a:prstGeom>
          <a:solidFill>
            <a:schemeClr val="lt1">
              <a:alpha val="20000"/>
            </a:schemeClr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pPr algn="ctr" defTabSz="1218621"/>
            <a:r>
              <a:rPr 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Java</a:t>
            </a:r>
          </a:p>
          <a:p>
            <a:pPr algn="ctr" defTabSz="1218621"/>
            <a:r>
              <a:rPr 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Advanced</a:t>
            </a:r>
          </a:p>
          <a:p>
            <a:pPr algn="ctr" defTabSz="1218621"/>
            <a:r>
              <a:rPr lang="en-US" dirty="0">
                <a:solidFill>
                  <a:srgbClr val="F3BE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 credits</a:t>
            </a:r>
          </a:p>
          <a:p>
            <a:pPr algn="ctr" defTabSz="1218621"/>
            <a:endParaRPr lang="en-US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 defTabSz="1218621"/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bg-BG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weeks</a:t>
            </a:r>
            <a:r>
              <a:rPr lang="bg-BG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GB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x</a:t>
            </a:r>
            <a:r>
              <a:rPr lang="bg-BG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bg-BG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times / week</a:t>
            </a:r>
          </a:p>
          <a:p>
            <a:pPr algn="ctr" defTabSz="1218621"/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Final exam: </a:t>
            </a:r>
            <a:r>
              <a:rPr 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10-June-2018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618412" y="2876188"/>
            <a:ext cx="3948000" cy="2610210"/>
          </a:xfrm>
          <a:prstGeom prst="rect">
            <a:avLst/>
          </a:prstGeom>
          <a:solidFill>
            <a:schemeClr val="lt1">
              <a:alpha val="20000"/>
            </a:schemeClr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pPr algn="ctr" defTabSz="1218621"/>
            <a:r>
              <a:rPr 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Java OOP</a:t>
            </a:r>
          </a:p>
          <a:p>
            <a:pPr algn="ctr" defTabSz="1218621"/>
            <a:r>
              <a:rPr 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Advanced</a:t>
            </a:r>
          </a:p>
          <a:p>
            <a:pPr algn="ctr" defTabSz="1218621"/>
            <a:r>
              <a:rPr lang="en-US" dirty="0">
                <a:solidFill>
                  <a:srgbClr val="F3BE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12 credits</a:t>
            </a:r>
          </a:p>
          <a:p>
            <a:pPr algn="ctr" defTabSz="1218621"/>
            <a:endParaRPr lang="en-US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 defTabSz="1218621"/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</a:t>
            </a:r>
            <a:r>
              <a:rPr lang="bg-BG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weeks</a:t>
            </a:r>
            <a:r>
              <a:rPr lang="bg-BG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GB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x</a:t>
            </a:r>
            <a:r>
              <a:rPr lang="bg-BG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bg-BG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times / week</a:t>
            </a:r>
          </a:p>
          <a:p>
            <a:pPr algn="ctr" defTabSz="1218621"/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Final exam: </a:t>
            </a:r>
            <a:r>
              <a:rPr 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12-August-2018</a:t>
            </a:r>
            <a:endParaRPr lang="bg-BG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17" name="Diagram 16">
            <a:extLst>
              <a:ext uri="{FF2B5EF4-FFF2-40B4-BE49-F238E27FC236}">
                <a16:creationId xmlns:a16="http://schemas.microsoft.com/office/drawing/2014/main" id="{4932A7E8-30F8-427A-A4EF-F6799AD1E99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3959040"/>
              </p:ext>
            </p:extLst>
          </p:nvPr>
        </p:nvGraphicFramePr>
        <p:xfrm>
          <a:off x="512705" y="1676400"/>
          <a:ext cx="11066679" cy="11104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36983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graphicEl>
                                              <a:dgm id="{8B62B619-23FC-44E9-8407-CBFA61A2B64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>
                                            <p:graphicEl>
                                              <a:dgm id="{8B62B619-23FC-44E9-8407-CBFA61A2B64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>
                                            <p:graphicEl>
                                              <a:dgm id="{8B62B619-23FC-44E9-8407-CBFA61A2B64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graphicEl>
                                              <a:dgm id="{23390F6A-F609-43E7-874B-E55CA7A7308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7">
                                            <p:graphicEl>
                                              <a:dgm id="{23390F6A-F609-43E7-874B-E55CA7A7308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7">
                                            <p:graphicEl>
                                              <a:dgm id="{23390F6A-F609-43E7-874B-E55CA7A7308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graphicEl>
                                              <a:dgm id="{4B14980E-F608-41E3-8373-360D8B36133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7">
                                            <p:graphicEl>
                                              <a:dgm id="{4B14980E-F608-41E3-8373-360D8B36133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7">
                                            <p:graphicEl>
                                              <a:dgm id="{4B14980E-F608-41E3-8373-360D8B36133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uiExpand="1" animBg="1"/>
      <p:bldP spid="15" grpId="0" uiExpand="1" animBg="1"/>
      <p:bldP spid="16" grpId="0" animBg="1"/>
      <p:bldGraphic spid="17" grpId="0" uiExpand="1">
        <p:bldSub>
          <a:bldDgm bld="one"/>
        </p:bldSub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17512" y="4639207"/>
            <a:ext cx="11353800" cy="774883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rgbClr val="F3BE6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ts val="5400"/>
              </a:lnSpc>
            </a:pPr>
            <a:r>
              <a:rPr lang="en-US" dirty="0"/>
              <a:t>Java Advanced</a:t>
            </a: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1625176" y="5450050"/>
            <a:ext cx="8938472" cy="68825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Course Objectives &amp; Program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1812" y="1034091"/>
            <a:ext cx="3537907" cy="3537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278739"/>
      </p:ext>
    </p:extLst>
  </p:cSld>
  <p:clrMapOvr>
    <a:masterClrMapping/>
  </p:clrMapOvr>
</p:sld>
</file>

<file path=ppt/theme/theme1.xml><?xml version="1.0" encoding="utf-8"?>
<a:theme xmlns:a="http://schemas.openxmlformats.org/drawingml/2006/main" name="SoftUni 16x9">
  <a:themeElements>
    <a:clrScheme name="Custom 1">
      <a:dk1>
        <a:sysClr val="windowText" lastClr="000000"/>
      </a:dk1>
      <a:lt1>
        <a:sysClr val="window" lastClr="FFFFFF"/>
      </a:lt1>
      <a:dk2>
        <a:srgbClr val="D9D5C7"/>
      </a:dk2>
      <a:lt2>
        <a:srgbClr val="FBEEDC"/>
      </a:lt2>
      <a:accent1>
        <a:srgbClr val="F3BE60"/>
      </a:accent1>
      <a:accent2>
        <a:srgbClr val="00B050"/>
      </a:accent2>
      <a:accent3>
        <a:srgbClr val="3BABFF"/>
      </a:accent3>
      <a:accent4>
        <a:srgbClr val="7030A0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Software-University-Foundation</Template>
  <TotalTime>869</TotalTime>
  <Words>1116</Words>
  <Application>Microsoft Office PowerPoint</Application>
  <PresentationFormat>Custom</PresentationFormat>
  <Paragraphs>223</Paragraphs>
  <Slides>32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8" baseType="lpstr">
      <vt:lpstr>Arial</vt:lpstr>
      <vt:lpstr>Calibri</vt:lpstr>
      <vt:lpstr>Consolas</vt:lpstr>
      <vt:lpstr>Wingdings</vt:lpstr>
      <vt:lpstr>Wingdings 2</vt:lpstr>
      <vt:lpstr>SoftUni 16x9</vt:lpstr>
      <vt:lpstr>Java Advanced</vt:lpstr>
      <vt:lpstr>Table of Contents</vt:lpstr>
      <vt:lpstr>SoftUni Diamond Partners</vt:lpstr>
      <vt:lpstr>SoftUni Diamond Partners</vt:lpstr>
      <vt:lpstr>Questions</vt:lpstr>
      <vt:lpstr>Java Fundamentals @ SoftUni</vt:lpstr>
      <vt:lpstr>Java Fundamentals Module: Goals</vt:lpstr>
      <vt:lpstr>Java Advanced Module at SoftUni – Timeline</vt:lpstr>
      <vt:lpstr>PowerPoint Presentation</vt:lpstr>
      <vt:lpstr>Course Objective</vt:lpstr>
      <vt:lpstr>Java Advanced – Course Program</vt:lpstr>
      <vt:lpstr>Java Advanced – Course Program (2)</vt:lpstr>
      <vt:lpstr>The Trainers Team</vt:lpstr>
      <vt:lpstr>Ivo Hristov</vt:lpstr>
      <vt:lpstr>Hristo Skipernov</vt:lpstr>
      <vt:lpstr>Training Duration – Java Advanced</vt:lpstr>
      <vt:lpstr>Learn to Search in Internet</vt:lpstr>
      <vt:lpstr>Java Advanced</vt:lpstr>
      <vt:lpstr>Scoring System for “Java Advanced”</vt:lpstr>
      <vt:lpstr>Homework Assignments</vt:lpstr>
      <vt:lpstr>Java Advanced Exam</vt:lpstr>
      <vt:lpstr>Resources</vt:lpstr>
      <vt:lpstr>Your RFID Chip</vt:lpstr>
      <vt:lpstr>JF Course Web Site, Forum and FB Group</vt:lpstr>
      <vt:lpstr>The Java Fundamentals Slides and Videos</vt:lpstr>
      <vt:lpstr>Book “Introduction to Programming with Java”</vt:lpstr>
      <vt:lpstr>Software University Learning System (SULS)</vt:lpstr>
      <vt:lpstr>Required Software</vt:lpstr>
      <vt:lpstr>Summary</vt:lpstr>
      <vt:lpstr>Java Advanced – Course Overview</vt:lpstr>
      <vt:lpstr>License</vt:lpstr>
      <vt:lpstr>Trainings @ Software University (SoftUni)</vt:lpstr>
    </vt:vector>
  </TitlesOfParts>
  <Manager/>
  <Company>Software University (SoftUni)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Software University</dc:title>
  <dc:subject>Software Development Course</dc:subject>
  <dc:creator>Software University Foundation</dc:creator>
  <cp:keywords>SoftUni, Software University, programming, software development, software engineering, course</cp:keywords>
  <dc:description>Software University Foundation - http://softuni.foundation/</dc:description>
  <cp:lastModifiedBy>Viktor Kostadinov</cp:lastModifiedBy>
  <cp:revision>80</cp:revision>
  <dcterms:created xsi:type="dcterms:W3CDTF">2014-01-02T17:00:34Z</dcterms:created>
  <dcterms:modified xsi:type="dcterms:W3CDTF">2018-05-14T14:57:19Z</dcterms:modified>
  <cp:category>programming;computer programming;software development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